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817" r:id="rId3"/>
    <p:sldMasterId id="2147483822" r:id="rId4"/>
    <p:sldMasterId id="2147483827" r:id="rId5"/>
    <p:sldMasterId id="2147483840" r:id="rId6"/>
    <p:sldMasterId id="2147483853" r:id="rId7"/>
    <p:sldMasterId id="2147483857" r:id="rId8"/>
    <p:sldMasterId id="2147483869" r:id="rId9"/>
    <p:sldMasterId id="2147483881" r:id="rId10"/>
    <p:sldMasterId id="2147483905" r:id="rId11"/>
    <p:sldMasterId id="2147483917" r:id="rId12"/>
    <p:sldMasterId id="2147483929" r:id="rId13"/>
    <p:sldMasterId id="2147483941" r:id="rId14"/>
  </p:sldMasterIdLst>
  <p:notesMasterIdLst>
    <p:notesMasterId r:id="rId70"/>
  </p:notesMasterIdLst>
  <p:sldIdLst>
    <p:sldId id="256" r:id="rId15"/>
    <p:sldId id="418" r:id="rId16"/>
    <p:sldId id="406" r:id="rId17"/>
    <p:sldId id="421" r:id="rId18"/>
    <p:sldId id="402" r:id="rId19"/>
    <p:sldId id="407" r:id="rId20"/>
    <p:sldId id="422" r:id="rId21"/>
    <p:sldId id="423" r:id="rId22"/>
    <p:sldId id="403" r:id="rId23"/>
    <p:sldId id="466" r:id="rId24"/>
    <p:sldId id="419" r:id="rId25"/>
    <p:sldId id="420" r:id="rId26"/>
    <p:sldId id="430" r:id="rId27"/>
    <p:sldId id="431" r:id="rId28"/>
    <p:sldId id="432" r:id="rId29"/>
    <p:sldId id="433" r:id="rId30"/>
    <p:sldId id="429" r:id="rId31"/>
    <p:sldId id="434" r:id="rId32"/>
    <p:sldId id="435" r:id="rId33"/>
    <p:sldId id="436" r:id="rId34"/>
    <p:sldId id="437" r:id="rId35"/>
    <p:sldId id="469" r:id="rId36"/>
    <p:sldId id="442" r:id="rId37"/>
    <p:sldId id="439" r:id="rId38"/>
    <p:sldId id="471" r:id="rId39"/>
    <p:sldId id="470" r:id="rId40"/>
    <p:sldId id="443" r:id="rId41"/>
    <p:sldId id="444" r:id="rId42"/>
    <p:sldId id="445" r:id="rId43"/>
    <p:sldId id="447" r:id="rId44"/>
    <p:sldId id="448" r:id="rId45"/>
    <p:sldId id="449" r:id="rId46"/>
    <p:sldId id="451" r:id="rId47"/>
    <p:sldId id="452" r:id="rId48"/>
    <p:sldId id="453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16" r:id="rId59"/>
    <p:sldId id="401" r:id="rId60"/>
    <p:sldId id="413" r:id="rId61"/>
    <p:sldId id="414" r:id="rId62"/>
    <p:sldId id="415" r:id="rId63"/>
    <p:sldId id="417" r:id="rId64"/>
    <p:sldId id="467" r:id="rId65"/>
    <p:sldId id="464" r:id="rId66"/>
    <p:sldId id="468" r:id="rId67"/>
    <p:sldId id="286" r:id="rId68"/>
    <p:sldId id="465" r:id="rId69"/>
  </p:sldIdLst>
  <p:sldSz cx="9144000" cy="6858000" type="screen4x3"/>
  <p:notesSz cx="6858000" cy="9144000"/>
  <p:defaultTextStyle>
    <a:defPPr>
      <a:defRPr lang="en-US"/>
    </a:defPPr>
    <a:lvl1pPr marL="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9143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59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slide" Target="slides/slide52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61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slide" Target="slides/slide53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9FF00-6328-4C45-9BBD-871EDC596533}" type="datetimeFigureOut">
              <a:rPr lang="en-AU" smtClean="0"/>
              <a:t>18/10/2016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2BC69-D52D-4D69-806A-723FEEF13B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7390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9781787-305E-4DC4-AEC1-343A016C7924}" type="slidenum">
              <a:rPr lang="en-US" altLang="en-US" sz="1200" b="0">
                <a:solidFill>
                  <a:prstClr val="black"/>
                </a:solidFill>
              </a:rPr>
              <a:pPr/>
              <a:t>45</a:t>
            </a:fld>
            <a:endParaRPr lang="en-US" altLang="en-US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1F57940-4F58-48F7-98D8-3763EEB617DA}" type="slidenum">
              <a:rPr lang="en-AU" altLang="en-US" sz="1200" b="0"/>
              <a:pPr/>
              <a:t>47</a:t>
            </a:fld>
            <a:endParaRPr lang="en-AU" altLang="en-US" sz="1200"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0D9EC53-6120-4B18-B297-76E3D04653AB}" type="slidenum">
              <a:rPr lang="en-AU" altLang="en-US" sz="1200" b="0"/>
              <a:pPr/>
              <a:t>48</a:t>
            </a:fld>
            <a:endParaRPr lang="en-AU" altLang="en-US" sz="1200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1500" b="1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4A5F860-5FD5-4BF2-8252-9F78F36297D5}" type="slidenum">
              <a:rPr lang="en-AU" altLang="en-US" sz="1200" b="0">
                <a:solidFill>
                  <a:prstClr val="black"/>
                </a:solidFill>
              </a:rPr>
              <a:pPr/>
              <a:t>49</a:t>
            </a:fld>
            <a:endParaRPr lang="en-AU" altLang="en-US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9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29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154" indent="0" algn="ctr">
              <a:buNone/>
            </a:lvl2pPr>
            <a:lvl3pPr marL="914306" indent="0" algn="ctr">
              <a:buNone/>
            </a:lvl3pPr>
            <a:lvl4pPr marL="1371460" indent="0" algn="ctr">
              <a:buNone/>
            </a:lvl4pPr>
            <a:lvl5pPr marL="1828613" indent="0" algn="ctr">
              <a:buNone/>
            </a:lvl5pPr>
            <a:lvl6pPr marL="2285766" indent="0" algn="ctr">
              <a:buNone/>
            </a:lvl6pPr>
            <a:lvl7pPr marL="2742920" indent="0" algn="ctr">
              <a:buNone/>
            </a:lvl7pPr>
            <a:lvl8pPr marL="3200072" indent="0" algn="ctr">
              <a:buNone/>
            </a:lvl8pPr>
            <a:lvl9pPr marL="3657226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5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1526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660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3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076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29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154" indent="0" algn="ctr">
              <a:buNone/>
            </a:lvl2pPr>
            <a:lvl3pPr marL="914306" indent="0" algn="ctr">
              <a:buNone/>
            </a:lvl3pPr>
            <a:lvl4pPr marL="1371460" indent="0" algn="ctr">
              <a:buNone/>
            </a:lvl4pPr>
            <a:lvl5pPr marL="1828613" indent="0" algn="ctr">
              <a:buNone/>
            </a:lvl5pPr>
            <a:lvl6pPr marL="2285766" indent="0" algn="ctr">
              <a:buNone/>
            </a:lvl6pPr>
            <a:lvl7pPr marL="2742920" indent="0" algn="ctr">
              <a:buNone/>
            </a:lvl7pPr>
            <a:lvl8pPr marL="3200072" indent="0" algn="ctr">
              <a:buNone/>
            </a:lvl8pPr>
            <a:lvl9pPr marL="3657226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272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56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6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982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016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2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2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52" indent="-2742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52" indent="-2742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182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86989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76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9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16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1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55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56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2429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1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30" tIns="274292" rIns="91430" bIns="45716" rtlCol="0" anchor="t">
            <a:normAutofit/>
          </a:bodyPr>
          <a:lstStyle>
            <a:extLst/>
          </a:lstStyle>
          <a:p>
            <a:pPr indent="-283436">
              <a:lnSpc>
                <a:spcPts val="3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None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30" tIns="274292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76385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2811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41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2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640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905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243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3872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5505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46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387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27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29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154" indent="0" algn="ctr">
              <a:buNone/>
            </a:lvl2pPr>
            <a:lvl3pPr marL="914306" indent="0" algn="ctr">
              <a:buNone/>
            </a:lvl3pPr>
            <a:lvl4pPr marL="1371460" indent="0" algn="ctr">
              <a:buNone/>
            </a:lvl4pPr>
            <a:lvl5pPr marL="1828613" indent="0" algn="ctr">
              <a:buNone/>
            </a:lvl5pPr>
            <a:lvl6pPr marL="2285766" indent="0" algn="ctr">
              <a:buNone/>
            </a:lvl6pPr>
            <a:lvl7pPr marL="2742920" indent="0" algn="ctr">
              <a:buNone/>
            </a:lvl7pPr>
            <a:lvl8pPr marL="3200072" indent="0" algn="ctr">
              <a:buNone/>
            </a:lvl8pPr>
            <a:lvl9pPr marL="3657226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03168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840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8909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523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23505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09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59187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687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74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6608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7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141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188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675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591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52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84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6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8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65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2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2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52" indent="-2742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52" indent="-2742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676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7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75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9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16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3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1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81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1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30" tIns="274292" rIns="91430" bIns="45716" rtlCol="0" anchor="t">
            <a:normAutofit/>
          </a:bodyPr>
          <a:lstStyle>
            <a:extLst/>
          </a:lstStyle>
          <a:p>
            <a:pPr indent="-283436">
              <a:lnSpc>
                <a:spcPts val="3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None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17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30" tIns="274292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56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55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56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733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7" y="574242"/>
            <a:ext cx="6746875" cy="44040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1" y="1916832"/>
            <a:ext cx="6738938" cy="4427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057401" y="1015567"/>
            <a:ext cx="6738938" cy="613221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32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7" y="332657"/>
            <a:ext cx="6746875" cy="1296144"/>
          </a:xfrm>
          <a:prstGeom prst="rect">
            <a:avLst/>
          </a:prstGeom>
        </p:spPr>
        <p:txBody>
          <a:bodyPr anchor="ctr" anchorCtr="0"/>
          <a:lstStyle>
            <a:lvl1pPr>
              <a:defRPr sz="2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Shown here with multiple lines of text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1" y="1916832"/>
            <a:ext cx="6738938" cy="4427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83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57407" y="574242"/>
            <a:ext cx="6746875" cy="44040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2057401" y="1015567"/>
            <a:ext cx="6738938" cy="613221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4926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7" y="332657"/>
            <a:ext cx="6746875" cy="1296144"/>
          </a:xfrm>
          <a:prstGeom prst="rect">
            <a:avLst/>
          </a:prstGeom>
        </p:spPr>
        <p:txBody>
          <a:bodyPr anchor="ctr" anchorCtr="0"/>
          <a:lstStyle>
            <a:lvl1pPr>
              <a:defRPr sz="2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Shown here with multiple lines of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31022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7" y="289748"/>
            <a:ext cx="6746875" cy="44040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2077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7" y="332657"/>
            <a:ext cx="6746875" cy="1296144"/>
          </a:xfrm>
          <a:prstGeom prst="rect">
            <a:avLst/>
          </a:prstGeom>
        </p:spPr>
        <p:txBody>
          <a:bodyPr anchor="ctr" anchorCtr="0"/>
          <a:lstStyle>
            <a:lvl1pPr>
              <a:defRPr sz="2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Shown here with multiple lines of text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1" y="1916832"/>
            <a:ext cx="6738938" cy="4427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24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57407" y="574242"/>
            <a:ext cx="6746875" cy="44040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2057401" y="1015567"/>
            <a:ext cx="6738938" cy="613221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7262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6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8846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7" y="332657"/>
            <a:ext cx="6746875" cy="1296144"/>
          </a:xfrm>
          <a:prstGeom prst="rect">
            <a:avLst/>
          </a:prstGeom>
        </p:spPr>
        <p:txBody>
          <a:bodyPr anchor="ctr" anchorCtr="0"/>
          <a:lstStyle>
            <a:lvl1pPr>
              <a:defRPr sz="2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Shown here with multiple lines of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58502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QlogoA-colour-M-dos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6049977"/>
            <a:ext cx="7985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DBF5F9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23E02-834B-4B1A-9438-FD515B7E6284}" type="slidenum">
              <a:rPr lang="en-AU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672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Water Resources Information Model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34FBF-2AD3-4846-9EE6-4A789EF54849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3801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DBF5F9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B7B21-C677-4B58-AFCE-1D2B9436BB07}" type="slidenum">
              <a:rPr lang="en-AU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773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Water Resources Information Model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22B99-EDF2-427F-A30D-819144633A0B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44187"/>
      </p:ext>
    </p:extLst>
  </p:cSld>
  <p:clrMapOvr>
    <a:masterClrMapping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32" y="1859771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DEE7A-B423-4D8B-99CD-E5C64B45709C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095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1CF651-9B02-41A6-B584-C85AA6E1BFCF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87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12DCA-59D3-440E-A23E-104C8AB3A87A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458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623E4-0BE3-4DDA-BEEA-D317D8C8E248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2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82" y="5359414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39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9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64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CE234-A9E1-4942-8D9E-8D631E85F32D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8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6918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2070D-429B-444F-BDED-4F971C5AD538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763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5E516-BFCE-4062-84F7-306750BCD29E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971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QlogoA-colour-M-do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6049977"/>
            <a:ext cx="7985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86063" y="6524625"/>
            <a:ext cx="3571875" cy="476250"/>
          </a:xfrm>
        </p:spPr>
        <p:txBody>
          <a:bodyPr/>
          <a:lstStyle>
            <a:lvl1pPr>
              <a:defRPr sz="1200" baseline="0">
                <a:solidFill>
                  <a:srgbClr val="8DC6FF">
                    <a:lumMod val="75000"/>
                  </a:srgbClr>
                </a:solidFill>
              </a:defRPr>
            </a:lvl1pPr>
          </a:lstStyle>
          <a:p>
            <a:pPr>
              <a:defRPr/>
            </a:pPr>
            <a:r>
              <a:rPr lang="en-AU"/>
              <a:t>National </a:t>
            </a:r>
            <a:r>
              <a:rPr lang="en-AU" err="1"/>
              <a:t>eScience</a:t>
            </a:r>
            <a:r>
              <a:rPr lang="en-AU"/>
              <a:t> Congress Chile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E5778-0BB6-4191-8F4C-5D580DEF643F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409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QlogoA-colour-M-dos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6049977"/>
            <a:ext cx="7985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DBF5F9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23E02-834B-4B1A-9438-FD515B7E6284}" type="slidenum">
              <a:rPr lang="en-AU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90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Water Resources Information Model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34FBF-2AD3-4846-9EE6-4A789EF54849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7156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DBF5F9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B7B21-C677-4B58-AFCE-1D2B9436BB07}" type="slidenum">
              <a:rPr lang="en-AU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6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Water Resources Information Model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22B99-EDF2-427F-A30D-819144633A0B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113861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32" y="1859771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DEE7A-B423-4D8B-99CD-E5C64B45709C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286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1CF651-9B02-41A6-B584-C85AA6E1BFCF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06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12DCA-59D3-440E-A23E-104C8AB3A87A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3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2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2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52" indent="-2742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52" indent="-2742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383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623E4-0BE3-4DDA-BEEA-D317D8C8E248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008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82" y="5359414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39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9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64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CE234-A9E1-4942-8D9E-8D631E85F32D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693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2070D-429B-444F-BDED-4F971C5AD538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084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4617B">
                    <a:shade val="90000"/>
                  </a:srgbClr>
                </a:solidFill>
              </a:rPr>
              <a:t>National eScience Congress Chile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5E516-BFCE-4062-84F7-306750BCD29E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5162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QlogoA-colour-M-do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6049977"/>
            <a:ext cx="7985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86063" y="6524625"/>
            <a:ext cx="3571875" cy="476250"/>
          </a:xfrm>
        </p:spPr>
        <p:txBody>
          <a:bodyPr/>
          <a:lstStyle>
            <a:lvl1pPr>
              <a:defRPr sz="1200" baseline="0">
                <a:solidFill>
                  <a:srgbClr val="8DC6FF">
                    <a:lumMod val="75000"/>
                  </a:srgbClr>
                </a:solidFill>
              </a:defRPr>
            </a:lvl1pPr>
          </a:lstStyle>
          <a:p>
            <a:pPr>
              <a:defRPr/>
            </a:pPr>
            <a:r>
              <a:rPr lang="en-AU"/>
              <a:t>National </a:t>
            </a:r>
            <a:r>
              <a:rPr lang="en-AU" err="1"/>
              <a:t>eScience</a:t>
            </a:r>
            <a:r>
              <a:rPr lang="en-AU"/>
              <a:t> Congress Chile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E5778-0BB6-4191-8F4C-5D580DEF643F}" type="slidenum">
              <a:rPr lang="en-AU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075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7" t="15120" r="13779" b="48701"/>
          <a:stretch>
            <a:fillRect/>
          </a:stretch>
        </p:blipFill>
        <p:spPr bwMode="auto">
          <a:xfrm>
            <a:off x="-6348" y="0"/>
            <a:ext cx="9159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 txBox="1">
            <a:spLocks/>
          </p:cNvSpPr>
          <p:nvPr userDrawn="1"/>
        </p:nvSpPr>
        <p:spPr bwMode="auto">
          <a:xfrm>
            <a:off x="0" y="1643077"/>
            <a:ext cx="9144000" cy="1582737"/>
          </a:xfrm>
          <a:prstGeom prst="rect">
            <a:avLst/>
          </a:prstGeom>
          <a:solidFill>
            <a:srgbClr val="112257"/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 smtClean="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b="1" dirty="0">
              <a:solidFill>
                <a:prstClr val="white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8" descr="CSDIL_HQ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2" y="3860800"/>
            <a:ext cx="1249363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marketing.unimelb.edu.au/images/brand-guidelines/3d-pri-uom-logo-177x177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70" y="1700213"/>
            <a:ext cx="1423987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53952"/>
            <a:ext cx="8229600" cy="1143000"/>
          </a:xfrm>
        </p:spPr>
        <p:txBody>
          <a:bodyPr/>
          <a:lstStyle>
            <a:lvl1pPr algn="l"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7" name="Text Placeholder 2"/>
          <p:cNvSpPr>
            <a:spLocks noGrp="1"/>
          </p:cNvSpPr>
          <p:nvPr>
            <p:ph type="subTitle" idx="1"/>
          </p:nvPr>
        </p:nvSpPr>
        <p:spPr>
          <a:xfrm>
            <a:off x="34925" y="3886200"/>
            <a:ext cx="6400800" cy="1752600"/>
          </a:xfrm>
        </p:spPr>
        <p:txBody>
          <a:bodyPr/>
          <a:lstStyle>
            <a:lvl1pPr marL="0" indent="0">
              <a:buFont typeface="Arial" charset="0"/>
              <a:buNone/>
              <a:defRPr sz="2400" smtClean="0">
                <a:solidFill>
                  <a:srgbClr val="7F7F7F"/>
                </a:solidFill>
                <a:latin typeface="+mn-lt"/>
                <a:cs typeface="Arial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0803511"/>
      </p:ext>
    </p:extLst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64704"/>
            <a:ext cx="7812360" cy="72008"/>
          </a:xfrm>
          <a:prstGeom prst="rec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83000">
                <a:schemeClr val="accent6">
                  <a:lumMod val="20000"/>
                  <a:lumOff val="8000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6669088"/>
            <a:ext cx="9144000" cy="215900"/>
          </a:xfrm>
          <a:prstGeom prst="rect">
            <a:avLst/>
          </a:prstGeom>
          <a:solidFill>
            <a:srgbClr val="3E384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AU" dirty="0">
              <a:solidFill>
                <a:prstClr val="white"/>
              </a:solidFill>
              <a:latin typeface="Century Gothic" pitchFamily="34" charset="0"/>
              <a:ea typeface="MS PGothic" pitchFamily="34" charset="-128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69088"/>
            <a:ext cx="91440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58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0" y="116632"/>
            <a:ext cx="8229600" cy="720080"/>
          </a:xfrm>
        </p:spPr>
        <p:txBody>
          <a:bodyPr/>
          <a:lstStyle>
            <a:lvl1pPr algn="l">
              <a:defRPr sz="3600" b="1">
                <a:solidFill>
                  <a:srgbClr val="42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6826455"/>
      </p:ext>
    </p:extLst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64704"/>
            <a:ext cx="7812360" cy="72008"/>
          </a:xfrm>
          <a:prstGeom prst="rect">
            <a:avLst/>
          </a:prstGeom>
          <a:gradFill flip="none" rotWithShape="1">
            <a:gsLst>
              <a:gs pos="23000">
                <a:schemeClr val="accent6">
                  <a:lumMod val="75000"/>
                </a:schemeClr>
              </a:gs>
              <a:gs pos="83000">
                <a:schemeClr val="accent6">
                  <a:lumMod val="20000"/>
                  <a:lumOff val="8000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6669088"/>
            <a:ext cx="9144000" cy="215900"/>
          </a:xfrm>
          <a:prstGeom prst="rect">
            <a:avLst/>
          </a:prstGeom>
          <a:solidFill>
            <a:srgbClr val="3E384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AU" dirty="0">
              <a:solidFill>
                <a:prstClr val="white"/>
              </a:solidFill>
              <a:latin typeface="Century Gothic" pitchFamily="34" charset="0"/>
              <a:ea typeface="MS PGothic" pitchFamily="34" charset="-128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69088"/>
            <a:ext cx="91440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2" descr="C:\Users\akeshti\Downloads\university-of-wollongo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943600"/>
            <a:ext cx="839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9" y="5105414"/>
            <a:ext cx="6731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4267214"/>
            <a:ext cx="646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0" y="3429000"/>
            <a:ext cx="6556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590800"/>
            <a:ext cx="5778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2" y="1752601"/>
            <a:ext cx="5683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" y="973152"/>
            <a:ext cx="99536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79512" y="1124758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0" y="116632"/>
            <a:ext cx="8229600" cy="720080"/>
          </a:xfrm>
        </p:spPr>
        <p:txBody>
          <a:bodyPr/>
          <a:lstStyle>
            <a:lvl1pPr algn="l">
              <a:defRPr sz="3600" b="1">
                <a:solidFill>
                  <a:srgbClr val="42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6699977"/>
      </p:ext>
    </p:extLst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E3060488-2294-4F9E-A36E-A8C2612814DA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8A3E42F2-A062-4FD0-9BA8-8EF73A0CB2A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70703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37E436D8-2501-4E53-A508-F46D0568FF40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D690508D-94C3-472D-8AD0-A2C3ACA11D1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298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40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B2F6EFE4-5A85-411D-AEFF-00A9DF0FA5B4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8AFCCA7C-8884-4F36-AD67-E8AF1024322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74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519233B9-D615-4AEF-B1B2-A2A7F10BCDB7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1AF050A4-6F37-475A-9443-4198A3A25D3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1477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10F3B75B-D4F1-4905-853B-AC8F5C439280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F9A46FCE-B8B8-4CA2-A200-55F2681875C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43687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8E137BFB-15E9-4EA9-A14B-89FEA89D7A5E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DDBBC952-F7E8-40DF-87B7-E428705FBC9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67979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566CE625-70F7-4742-9135-0088B75CFBDF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65E82FAD-6DE0-4EDC-9680-D8516900EBF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1168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4738D369-5D2B-400F-9E5F-45F15DF9B4B3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A800091F-92BC-456E-B4E9-976EE6FB5BE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35233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ECB49C55-92A4-4617-9E37-BD5F79DEB411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9A738827-BD47-4844-8DAD-1BEF2FDC633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3850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CA1A8643-4A6A-4EFD-A5DD-D611885DEEA3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50E83649-A812-4229-B465-8E20B6E85A6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24471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1EB9DBCF-813C-4855-A37A-8F5C903C7429}" type="datetimeFigureOut">
              <a:rPr lang="en-AU"/>
              <a:pPr>
                <a:defRPr/>
              </a:pPr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ACC1D949-CBE5-44FD-9D33-58959982B4F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724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9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47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19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00111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9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1204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27673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2238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74202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9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10529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41" y="6459800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800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AD23FB-F546-434F-AD21-097D64717AA8}" type="slidenum">
              <a:rPr lang="en-AU" smtClean="0">
                <a:solidFill>
                  <a:srgbClr val="637052"/>
                </a:solidFill>
              </a:rPr>
              <a:pPr/>
              <a:t>‹#›</a:t>
            </a:fld>
            <a:endParaRPr lang="en-AU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943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47923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02082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9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93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76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9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16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3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311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6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493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44138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6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1005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8257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32180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0891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6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81675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8" y="6459794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4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AD23FB-F546-434F-AD21-097D64717AA8}" type="slidenum">
              <a:rPr lang="en-AU" smtClean="0">
                <a:solidFill>
                  <a:srgbClr val="637052"/>
                </a:solidFill>
              </a:rPr>
              <a:pPr/>
              <a:t>‹#›</a:t>
            </a:fld>
            <a:endParaRPr lang="en-AU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339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57259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44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1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30" tIns="274292" rIns="91430" bIns="45716" rtlCol="0" anchor="t">
            <a:normAutofit/>
          </a:bodyPr>
          <a:lstStyle>
            <a:extLst/>
          </a:lstStyle>
          <a:p>
            <a:pPr indent="-283436">
              <a:lnSpc>
                <a:spcPts val="3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None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17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30" tIns="274292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31995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6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7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2B66-40E0-4B11-844D-6E59171CF2BF}" type="datetimeFigureOut">
              <a:rPr lang="en-AU" smtClean="0"/>
              <a:pPr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D23FB-F546-434F-AD21-097D64717AA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0250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583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0167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800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6016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561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375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375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90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0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2191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BF69-0AAA-F94E-BD9E-6363BCD854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1D9E6-77EC-FA47-A619-B2BB41B5BF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6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4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5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18" y="21106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2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81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lIns="91430" tIns="45716" rIns="91430" bIns="45716"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 lIns="91430" tIns="45716" rIns="91430" bIns="4571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1"/>
            <a:ext cx="2133600" cy="476250"/>
          </a:xfrm>
          <a:prstGeom prst="rect">
            <a:avLst/>
          </a:prstGeom>
        </p:spPr>
        <p:txBody>
          <a:bodyPr lIns="91430" tIns="45716" rIns="91430" bIns="45716"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1"/>
            <a:ext cx="2895600" cy="476250"/>
          </a:xfrm>
          <a:prstGeom prst="rect">
            <a:avLst/>
          </a:prstGeom>
        </p:spPr>
        <p:txBody>
          <a:bodyPr lIns="91430" tIns="45716" rIns="91430" bIns="45716"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1"/>
            <a:ext cx="457200" cy="476250"/>
          </a:xfrm>
          <a:prstGeom prst="rect">
            <a:avLst/>
          </a:prstGeom>
        </p:spPr>
        <p:txBody>
          <a:bodyPr lIns="91430" tIns="45716" rIns="91430" bIns="45716"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22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22" indent="-283436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14" indent="-23772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878" indent="-228576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168" indent="-173718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316" indent="-182862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605" indent="-182862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8896" indent="-182862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043" indent="-182862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334" indent="-182862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5" y="6459794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914400"/>
            <a:fld id="{10E32B66-40E0-4B11-844D-6E59171CF2BF}" type="datetimeFigureOut">
              <a:rPr lang="en-AU" smtClean="0"/>
              <a:pPr defTabSz="914400"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94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914400"/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8" y="6459794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914400"/>
            <a:fld id="{A6AD23FB-F546-434F-AD21-097D64717AA8}" type="slidenum">
              <a:rPr lang="en-AU" smtClean="0"/>
              <a:pPr defTabSz="91440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29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0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914400"/>
            <a:fld id="{10E32B66-40E0-4B11-844D-6E59171CF2BF}" type="datetimeFigureOut">
              <a:rPr lang="en-AU" smtClean="0"/>
              <a:pPr defTabSz="914400"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90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914400"/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0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914400"/>
            <a:fld id="{A6AD23FB-F546-434F-AD21-097D64717AA8}" type="slidenum">
              <a:rPr lang="en-AU" smtClean="0"/>
              <a:pPr defTabSz="91440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90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6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18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2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74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lIns="91430" tIns="45716" rIns="91430" bIns="45716"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 lIns="91430" tIns="45716" rIns="91430" bIns="4571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1"/>
            <a:ext cx="2133600" cy="476250"/>
          </a:xfrm>
          <a:prstGeom prst="rect">
            <a:avLst/>
          </a:prstGeom>
        </p:spPr>
        <p:txBody>
          <a:bodyPr lIns="91430" tIns="45716" rIns="91430" bIns="45716"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1"/>
            <a:ext cx="2895600" cy="476250"/>
          </a:xfrm>
          <a:prstGeom prst="rect">
            <a:avLst/>
          </a:prstGeom>
        </p:spPr>
        <p:txBody>
          <a:bodyPr lIns="91430" tIns="45716" rIns="91430" bIns="45716"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1"/>
            <a:ext cx="457200" cy="476250"/>
          </a:xfrm>
          <a:prstGeom prst="rect">
            <a:avLst/>
          </a:prstGeom>
        </p:spPr>
        <p:txBody>
          <a:bodyPr lIns="91430" tIns="45716" rIns="91430" bIns="45716"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6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22" indent="-283436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14" indent="-23772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878" indent="-228576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168" indent="-173718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316" indent="-182862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605" indent="-182862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8896" indent="-182862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043" indent="-182862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334" indent="-182862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DAA142A-5BDD-4BB0-9E00-256C893F5C41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40C8EB9-47AD-4082-AE2A-56BEA7C05E3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6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6C4FF71-AFA9-42A7-B518-41F015F65D4F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18/10/2016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A64FFDD-36C9-44E7-BACB-1D15364587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74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5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18" y="21106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2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81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lIns="91430" tIns="45716" rIns="91430" bIns="45716"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 lIns="91430" tIns="45716" rIns="91430" bIns="4571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1"/>
            <a:ext cx="2133600" cy="476250"/>
          </a:xfrm>
          <a:prstGeom prst="rect">
            <a:avLst/>
          </a:prstGeom>
        </p:spPr>
        <p:txBody>
          <a:bodyPr lIns="91430" tIns="45716" rIns="91430" bIns="45716"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10/18/2016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1"/>
            <a:ext cx="2895600" cy="476250"/>
          </a:xfrm>
          <a:prstGeom prst="rect">
            <a:avLst/>
          </a:prstGeom>
        </p:spPr>
        <p:txBody>
          <a:bodyPr lIns="91430" tIns="45716" rIns="91430" bIns="45716"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1"/>
            <a:ext cx="457200" cy="476250"/>
          </a:xfrm>
          <a:prstGeom prst="rect">
            <a:avLst/>
          </a:prstGeom>
        </p:spPr>
        <p:txBody>
          <a:bodyPr lIns="91430" tIns="45716" rIns="91430" bIns="45716"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7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22" indent="-283436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14" indent="-23772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878" indent="-228576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168" indent="-173718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316" indent="-182862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605" indent="-182862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8896" indent="-182862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043" indent="-182862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334" indent="-182862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6" descr="UQPPT_Background_Pur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Line 9"/>
          <p:cNvSpPr>
            <a:spLocks noChangeShapeType="1"/>
          </p:cNvSpPr>
          <p:nvPr/>
        </p:nvSpPr>
        <p:spPr bwMode="auto">
          <a:xfrm>
            <a:off x="2171700" y="361950"/>
            <a:ext cx="66246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AU" sz="1200">
              <a:solidFill>
                <a:srgbClr val="000000"/>
              </a:solidFill>
            </a:endParaRPr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2171700" y="1635125"/>
            <a:ext cx="66246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AU" sz="1200">
              <a:solidFill>
                <a:srgbClr val="000000"/>
              </a:solidFill>
            </a:endParaRP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2171700" y="6507163"/>
            <a:ext cx="66246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AU" sz="1200">
              <a:solidFill>
                <a:srgbClr val="000000"/>
              </a:solidFill>
            </a:endParaRP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2057407" y="6524625"/>
            <a:ext cx="6835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sz="900" dirty="0" smtClean="0">
                <a:solidFill>
                  <a:srgbClr val="000000"/>
                </a:solidFill>
              </a:rPr>
              <a:t>9th IEEE International Conference on e-Science</a:t>
            </a:r>
          </a:p>
        </p:txBody>
      </p:sp>
    </p:spTree>
    <p:extLst>
      <p:ext uri="{BB962C8B-B14F-4D97-AF65-F5344CB8AC3E}">
        <p14:creationId xmlns:p14="http://schemas.microsoft.com/office/powerpoint/2010/main" val="347567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defRPr sz="1600">
          <a:solidFill>
            <a:schemeClr val="accent1"/>
          </a:solidFill>
          <a:latin typeface="+mn-lt"/>
          <a:ea typeface="+mn-ea"/>
          <a:cs typeface="+mn-cs"/>
        </a:defRPr>
      </a:lvl1pPr>
      <a:lvl2pPr marL="3175" indent="-1588" algn="l" rtl="0" eaLnBrk="0" fontAlgn="base" hangingPunct="0">
        <a:spcBef>
          <a:spcPct val="5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2pPr>
      <a:lvl3pPr marL="233363" indent="-228600" algn="l" rtl="0" eaLnBrk="0" fontAlgn="base" hangingPunct="0">
        <a:spcBef>
          <a:spcPct val="5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463550" indent="-228600" algn="l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693738" indent="-228600" algn="l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5pPr>
      <a:lvl6pPr marL="1150938" indent="-228600" algn="l" rtl="0" fontAlgn="base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6pPr>
      <a:lvl7pPr marL="1608138" indent="-228600" algn="l" rtl="0" fontAlgn="base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7pPr>
      <a:lvl8pPr marL="2065338" indent="-228600" algn="l" rtl="0" fontAlgn="base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8pPr>
      <a:lvl9pPr marL="2522538" indent="-228600" algn="l" rtl="0" fontAlgn="base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6" descr="UQPPT_Background_Pur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65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defRPr sz="1600">
          <a:solidFill>
            <a:schemeClr val="accent1"/>
          </a:solidFill>
          <a:latin typeface="+mn-lt"/>
          <a:ea typeface="+mn-ea"/>
          <a:cs typeface="+mn-cs"/>
        </a:defRPr>
      </a:lvl1pPr>
      <a:lvl2pPr marL="3175" indent="-1588" algn="l" rtl="0" eaLnBrk="0" fontAlgn="base" hangingPunct="0">
        <a:spcBef>
          <a:spcPct val="5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2pPr>
      <a:lvl3pPr marL="233363" indent="-228600" algn="l" rtl="0" eaLnBrk="0" fontAlgn="base" hangingPunct="0">
        <a:spcBef>
          <a:spcPct val="5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463550" indent="-228600" algn="l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693738" indent="-228600" algn="l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5pPr>
      <a:lvl6pPr marL="1150938" indent="-228600" algn="l" rtl="0" fontAlgn="base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6pPr>
      <a:lvl7pPr marL="1608138" indent="-228600" algn="l" rtl="0" fontAlgn="base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7pPr>
      <a:lvl8pPr marL="2065338" indent="-228600" algn="l" rtl="0" fontAlgn="base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8pPr>
      <a:lvl9pPr marL="2522538" indent="-228600" algn="l" rtl="0" fontAlgn="base">
        <a:spcBef>
          <a:spcPct val="1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052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6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64343BAF-7DF4-47D6-8020-2CDFC5792646}" type="datetimeFigureOut">
              <a:rPr lang="en-US" b="1">
                <a:solidFill>
                  <a:srgbClr val="04617B">
                    <a:shade val="90000"/>
                  </a:srgbClr>
                </a:solidFill>
                <a:latin typeface="Times New Roman" pitchFamily="18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10/18/2016</a:t>
            </a:fld>
            <a:endParaRPr lang="en-US" b="1" dirty="0">
              <a:solidFill>
                <a:srgbClr val="04617B">
                  <a:shade val="90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64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F0F531FF-0225-4283-8C88-E8C7D12E1360}" type="slidenum">
              <a:rPr lang="en-US" b="1">
                <a:solidFill>
                  <a:srgbClr val="04617B">
                    <a:shade val="90000"/>
                  </a:srgbClr>
                </a:solidFill>
                <a:latin typeface="Times New Roman" pitchFamily="18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>
              <a:solidFill>
                <a:srgbClr val="04617B">
                  <a:shade val="90000"/>
                </a:srgbClr>
              </a:solidFill>
              <a:latin typeface="Times New Roman" pitchFamily="18" charset="0"/>
            </a:endParaRPr>
          </a:p>
        </p:txBody>
      </p:sp>
      <p:grpSp>
        <p:nvGrpSpPr>
          <p:cNvPr id="2057" name="Group 1"/>
          <p:cNvGrpSpPr>
            <a:grpSpLocks/>
          </p:cNvGrpSpPr>
          <p:nvPr/>
        </p:nvGrpSpPr>
        <p:grpSpPr bwMode="auto">
          <a:xfrm>
            <a:off x="-19049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</p:grpSp>
      <p:pic>
        <p:nvPicPr>
          <p:cNvPr id="2058" name="Picture 4" descr="UQlogoA-colour-M-dos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6049977"/>
            <a:ext cx="7985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03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052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6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64343BAF-7DF4-47D6-8020-2CDFC5792646}" type="datetimeFigureOut">
              <a:rPr lang="en-US" b="1">
                <a:solidFill>
                  <a:srgbClr val="04617B">
                    <a:shade val="90000"/>
                  </a:srgbClr>
                </a:solidFill>
                <a:latin typeface="Times New Roman" pitchFamily="18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10/18/2016</a:t>
            </a:fld>
            <a:endParaRPr lang="en-US" b="1" dirty="0">
              <a:solidFill>
                <a:srgbClr val="04617B">
                  <a:shade val="90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64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F0F531FF-0225-4283-8C88-E8C7D12E1360}" type="slidenum">
              <a:rPr lang="en-US" b="1">
                <a:solidFill>
                  <a:srgbClr val="04617B">
                    <a:shade val="90000"/>
                  </a:srgbClr>
                </a:solidFill>
                <a:latin typeface="Times New Roman" pitchFamily="18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>
              <a:solidFill>
                <a:srgbClr val="04617B">
                  <a:shade val="90000"/>
                </a:srgbClr>
              </a:solidFill>
              <a:latin typeface="Times New Roman" pitchFamily="18" charset="0"/>
            </a:endParaRPr>
          </a:p>
        </p:txBody>
      </p:sp>
      <p:grpSp>
        <p:nvGrpSpPr>
          <p:cNvPr id="2057" name="Group 1"/>
          <p:cNvGrpSpPr>
            <a:grpSpLocks/>
          </p:cNvGrpSpPr>
          <p:nvPr/>
        </p:nvGrpSpPr>
        <p:grpSpPr bwMode="auto">
          <a:xfrm>
            <a:off x="-19049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</p:grpSp>
      <p:pic>
        <p:nvPicPr>
          <p:cNvPr id="2058" name="Picture 4" descr="UQlogoA-colour-M-dos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6049977"/>
            <a:ext cx="7985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12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ea typeface="ＭＳ Ｐゴシック" pitchFamily="34" charset="-128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2627FCCD-56CE-4AB7-AE64-74A829A36310}" type="datetimeFigureOut">
              <a:rPr lang="en-AU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51A8002-9E14-4E61-AAFF-5A80E6533D37}" type="slidenum">
              <a:rPr lang="en-AU" altLang="en-US">
                <a:ea typeface="MS PGothic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AU" altLang="en-US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446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ransition spd="slow"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AU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 defTabSz="914400">
              <a:defRPr/>
            </a:pPr>
            <a:fld id="{DD07ED24-221D-4133-8824-D517BD4A7EA2}" type="datetimeFigureOut">
              <a:rPr lang="en-AU"/>
              <a:pPr defTabSz="914400">
                <a:defRPr/>
              </a:pPr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 defTabSz="914400"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 defTabSz="914400">
              <a:defRPr/>
            </a:pPr>
            <a:fld id="{45CBAD66-8E28-4B9B-B7F4-0E1ADA9B55A4}" type="slidenum">
              <a:rPr lang="en-AU"/>
              <a:pPr defTabSz="914400"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33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8" y="6459800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914400"/>
            <a:fld id="{10E32B66-40E0-4B11-844D-6E59171CF2BF}" type="datetimeFigureOut">
              <a:rPr lang="en-AU" smtClean="0"/>
              <a:pPr defTabSz="914400"/>
              <a:t>18/10/2016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800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914400"/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51" y="6459800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914400"/>
            <a:fld id="{A6AD23FB-F546-434F-AD21-097D64717AA8}" type="slidenum">
              <a:rPr lang="en-AU" smtClean="0"/>
              <a:pPr defTabSz="91440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759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j.hunter@uq.edu.au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9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7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3349"/>
            <a:ext cx="8100392" cy="2981889"/>
          </a:xfrm>
        </p:spPr>
        <p:txBody>
          <a:bodyPr>
            <a:normAutofit/>
          </a:bodyPr>
          <a:lstStyle/>
          <a:p>
            <a:r>
              <a:rPr lang="en-AU" dirty="0"/>
              <a:t>Enabling Dynamic Interoperability between Indicators - the key to Evidence-based Policy Making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975" y="5417840"/>
            <a:ext cx="7406640" cy="1440160"/>
          </a:xfrm>
        </p:spPr>
        <p:txBody>
          <a:bodyPr/>
          <a:lstStyle/>
          <a:p>
            <a:r>
              <a:rPr lang="en-AU" sz="2400" dirty="0" smtClean="0"/>
              <a:t>Jane Hunter   </a:t>
            </a:r>
            <a:r>
              <a:rPr lang="en-AU" sz="2000" dirty="0" smtClean="0">
                <a:hlinkClick r:id="rId2"/>
              </a:rPr>
              <a:t>j.hunter@uq.edu.au</a:t>
            </a:r>
            <a:endParaRPr lang="en-AU" sz="2000" dirty="0" smtClean="0"/>
          </a:p>
          <a:p>
            <a:r>
              <a:rPr lang="en-AU" sz="2400" dirty="0" smtClean="0"/>
              <a:t>eResearch Lab</a:t>
            </a:r>
          </a:p>
          <a:p>
            <a:r>
              <a:rPr lang="en-AU" sz="2400" dirty="0" smtClean="0"/>
              <a:t>The University of Queensland</a:t>
            </a:r>
            <a:endParaRPr lang="en-A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093296"/>
            <a:ext cx="1908436" cy="56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42" y="2348880"/>
            <a:ext cx="4261473" cy="249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6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Interoperability Issues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377032"/>
            <a:ext cx="7818072" cy="4800600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Same names – different formula</a:t>
            </a:r>
          </a:p>
          <a:p>
            <a:r>
              <a:rPr lang="en-AU" dirty="0" smtClean="0"/>
              <a:t>Different names – same formula</a:t>
            </a:r>
          </a:p>
          <a:p>
            <a:pPr lvl="1"/>
            <a:r>
              <a:rPr lang="en-AU" dirty="0" smtClean="0"/>
              <a:t>At indicator level</a:t>
            </a:r>
          </a:p>
          <a:p>
            <a:pPr lvl="1"/>
            <a:r>
              <a:rPr lang="en-AU" dirty="0" smtClean="0"/>
              <a:t>At input variable level</a:t>
            </a:r>
          </a:p>
          <a:p>
            <a:r>
              <a:rPr lang="en-AU" dirty="0" smtClean="0"/>
              <a:t>Different data/variable sources</a:t>
            </a:r>
          </a:p>
          <a:p>
            <a:r>
              <a:rPr lang="en-AU" dirty="0" smtClean="0"/>
              <a:t>Missing data/ missing source/provenance</a:t>
            </a:r>
          </a:p>
          <a:p>
            <a:r>
              <a:rPr lang="en-AU" dirty="0" smtClean="0"/>
              <a:t>Different units </a:t>
            </a:r>
            <a:r>
              <a:rPr lang="en-AU" sz="2400" dirty="0" smtClean="0"/>
              <a:t>(people per km2, people per </a:t>
            </a:r>
            <a:r>
              <a:rPr lang="en-AU" sz="2400" dirty="0" err="1" smtClean="0"/>
              <a:t>sq</a:t>
            </a:r>
            <a:r>
              <a:rPr lang="en-AU" sz="2400" dirty="0" smtClean="0"/>
              <a:t> mile)</a:t>
            </a:r>
          </a:p>
          <a:p>
            <a:r>
              <a:rPr lang="en-AU" dirty="0" smtClean="0"/>
              <a:t>Different geographic regions</a:t>
            </a:r>
          </a:p>
          <a:p>
            <a:r>
              <a:rPr lang="en-AU" dirty="0" smtClean="0"/>
              <a:t>Geographic boundaries change over time</a:t>
            </a:r>
          </a:p>
          <a:p>
            <a:r>
              <a:rPr lang="en-AU" dirty="0"/>
              <a:t>Different weightings (</a:t>
            </a:r>
            <a:r>
              <a:rPr lang="en-AU" dirty="0" smtClean="0"/>
              <a:t>compound indicators)</a:t>
            </a:r>
          </a:p>
          <a:p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5" y="2502"/>
            <a:ext cx="19208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9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Ontological Representation?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AU" dirty="0"/>
              <a:t>Ontology – in </a:t>
            </a:r>
            <a:r>
              <a:rPr lang="en-AU" dirty="0" smtClean="0"/>
              <a:t>OWL/RDFS </a:t>
            </a:r>
            <a:r>
              <a:rPr lang="en-AU" dirty="0"/>
              <a:t>- </a:t>
            </a:r>
            <a:r>
              <a:rPr lang="en-AU" dirty="0" smtClean="0"/>
              <a:t>capture </a:t>
            </a:r>
            <a:r>
              <a:rPr lang="en-AU" dirty="0"/>
              <a:t>definitions of different indicators</a:t>
            </a:r>
          </a:p>
          <a:p>
            <a:r>
              <a:rPr lang="en-AU" dirty="0" smtClean="0"/>
              <a:t>Document categories of indicators and relationships </a:t>
            </a:r>
            <a:r>
              <a:rPr lang="en-AU" dirty="0"/>
              <a:t>between indicators/sub-indicators/indices</a:t>
            </a:r>
          </a:p>
          <a:p>
            <a:r>
              <a:rPr lang="en-AU" dirty="0"/>
              <a:t>Provides resource for choosing indicators for new projects – design monitoring </a:t>
            </a:r>
            <a:r>
              <a:rPr lang="en-AU" dirty="0" smtClean="0"/>
              <a:t>programs</a:t>
            </a:r>
          </a:p>
          <a:p>
            <a:r>
              <a:rPr lang="en-AU" dirty="0" smtClean="0"/>
              <a:t>Documents the provenance</a:t>
            </a:r>
            <a:endParaRPr lang="en-AU" dirty="0"/>
          </a:p>
          <a:p>
            <a:r>
              <a:rPr lang="en-AU" dirty="0"/>
              <a:t>Enables dynamic calculation of indicators from data sources e.g. SDMX interface to ABS</a:t>
            </a:r>
          </a:p>
          <a:p>
            <a:r>
              <a:rPr lang="en-AU" dirty="0" smtClean="0"/>
              <a:t>JSON APIs </a:t>
            </a:r>
            <a:r>
              <a:rPr lang="en-AU" dirty="0"/>
              <a:t>to </a:t>
            </a:r>
            <a:r>
              <a:rPr lang="en-AU" dirty="0" err="1"/>
              <a:t>gov</a:t>
            </a:r>
            <a:r>
              <a:rPr lang="en-AU" dirty="0"/>
              <a:t> data, wireless sensors, industry data, crowd sourced data -&gt; near real-time</a:t>
            </a:r>
          </a:p>
          <a:p>
            <a:r>
              <a:rPr lang="en-AU" dirty="0"/>
              <a:t>Statistical analysis -&gt; </a:t>
            </a:r>
            <a:r>
              <a:rPr lang="en-AU" dirty="0" smtClean="0"/>
              <a:t>similarities, rule &amp; relationship extraction?</a:t>
            </a:r>
            <a:endParaRPr lang="en-AU" dirty="0"/>
          </a:p>
          <a:p>
            <a:pPr lvl="1"/>
            <a:r>
              <a:rPr lang="en-AU" dirty="0" smtClean="0"/>
              <a:t>Extract/document </a:t>
            </a:r>
            <a:r>
              <a:rPr lang="en-AU" dirty="0"/>
              <a:t>causal or other relationships/links between indices/indicators</a:t>
            </a:r>
          </a:p>
          <a:p>
            <a:pPr lvl="1"/>
            <a:r>
              <a:rPr lang="en-AU" dirty="0" smtClean="0"/>
              <a:t>overcrowding </a:t>
            </a:r>
            <a:r>
              <a:rPr lang="en-AU" dirty="0"/>
              <a:t>-&gt; poor educational outcomes; </a:t>
            </a:r>
            <a:endParaRPr lang="en-AU" dirty="0" smtClean="0"/>
          </a:p>
          <a:p>
            <a:pPr lvl="1"/>
            <a:r>
              <a:rPr lang="en-AU" dirty="0" smtClean="0"/>
              <a:t>long </a:t>
            </a:r>
            <a:r>
              <a:rPr lang="en-AU" dirty="0"/>
              <a:t>commute time -&gt; poorer </a:t>
            </a:r>
            <a:r>
              <a:rPr lang="en-AU" dirty="0" smtClean="0"/>
              <a:t>health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8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Related Ontologies/Projects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40" y="1844824"/>
            <a:ext cx="7498080" cy="4800600"/>
          </a:xfrm>
        </p:spPr>
        <p:txBody>
          <a:bodyPr>
            <a:normAutofit/>
          </a:bodyPr>
          <a:lstStyle/>
          <a:p>
            <a:r>
              <a:rPr lang="en-AU" dirty="0"/>
              <a:t>Foundation Ontology for Global City Indicators (Mark Fox</a:t>
            </a:r>
            <a:r>
              <a:rPr lang="en-AU" dirty="0" smtClean="0"/>
              <a:t>)</a:t>
            </a:r>
            <a:endParaRPr lang="en-AU" dirty="0"/>
          </a:p>
          <a:p>
            <a:r>
              <a:rPr lang="en-AU" dirty="0" smtClean="0"/>
              <a:t>Open </a:t>
            </a:r>
            <a:r>
              <a:rPr lang="en-AU" dirty="0"/>
              <a:t>City Data </a:t>
            </a:r>
            <a:r>
              <a:rPr lang="en-AU" dirty="0" smtClean="0"/>
              <a:t>Pipeline</a:t>
            </a:r>
          </a:p>
          <a:p>
            <a:pPr lvl="1"/>
            <a:r>
              <a:rPr lang="en-AU" dirty="0" smtClean="0"/>
              <a:t>City Data Ontology</a:t>
            </a:r>
          </a:p>
          <a:p>
            <a:pPr lvl="1"/>
            <a:r>
              <a:rPr lang="en-AU" dirty="0" smtClean="0"/>
              <a:t>http</a:t>
            </a:r>
            <a:r>
              <a:rPr lang="en-AU" dirty="0"/>
              <a:t>://citydata.wu.ac.at/ontology.html</a:t>
            </a:r>
            <a:r>
              <a:rPr lang="en-AU" dirty="0" smtClean="0"/>
              <a:t>#</a:t>
            </a:r>
          </a:p>
          <a:p>
            <a:r>
              <a:rPr lang="en-AU" dirty="0" err="1" smtClean="0"/>
              <a:t>QuerioCity</a:t>
            </a:r>
            <a:endParaRPr lang="en-AU" dirty="0" smtClean="0"/>
          </a:p>
          <a:p>
            <a:r>
              <a:rPr lang="en-AU" dirty="0" err="1" smtClean="0"/>
              <a:t>CitySDK</a:t>
            </a:r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826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36613"/>
            <a:ext cx="7777162" cy="555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879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0" y="14302"/>
            <a:ext cx="8229600" cy="720725"/>
          </a:xfrm>
        </p:spPr>
        <p:txBody>
          <a:bodyPr/>
          <a:lstStyle/>
          <a:p>
            <a:r>
              <a:rPr lang="en-AU" altLang="en-US" sz="3200" smtClean="0"/>
              <a:t>Urban Analytics Data Infrastructure (UADI)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04314"/>
              </p:ext>
            </p:extLst>
          </p:nvPr>
        </p:nvGraphicFramePr>
        <p:xfrm>
          <a:off x="1259632" y="1268765"/>
          <a:ext cx="7488832" cy="452177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488832"/>
              </a:tblGrid>
              <a:tr h="4521771"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</a:pPr>
                      <a:r>
                        <a:rPr lang="en-AU" sz="2000" dirty="0" smtClean="0"/>
                        <a:t>ARC LIEF LE160100174</a:t>
                      </a:r>
                    </a:p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</a:pPr>
                      <a:r>
                        <a:rPr lang="en-AU" sz="2000" dirty="0" smtClean="0"/>
                        <a:t>A digital data infrastructure:</a:t>
                      </a:r>
                    </a:p>
                    <a:p>
                      <a:pPr marL="342900" indent="-342900"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 smtClean="0"/>
                        <a:t>to enable the </a:t>
                      </a:r>
                      <a:r>
                        <a:rPr lang="en-AU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integration</a:t>
                      </a:r>
                      <a:r>
                        <a:rPr lang="en-AU" sz="2000" dirty="0" smtClean="0"/>
                        <a:t>, </a:t>
                      </a:r>
                      <a:r>
                        <a:rPr lang="en-AU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harmonisation</a:t>
                      </a:r>
                      <a:r>
                        <a:rPr lang="en-AU" sz="2000" dirty="0" smtClean="0"/>
                        <a:t>, </a:t>
                      </a:r>
                      <a:r>
                        <a:rPr lang="en-AU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connectivity</a:t>
                      </a:r>
                      <a:r>
                        <a:rPr lang="en-AU" sz="2000" dirty="0" smtClean="0"/>
                        <a:t> and </a:t>
                      </a:r>
                      <a:r>
                        <a:rPr lang="en-AU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scalability</a:t>
                      </a:r>
                      <a:r>
                        <a:rPr lang="en-AU" sz="2000" dirty="0" smtClean="0"/>
                        <a:t> of </a:t>
                      </a:r>
                      <a:r>
                        <a:rPr lang="en-AU" sz="2000" b="1" dirty="0" smtClean="0"/>
                        <a:t>multi-source urban datasets</a:t>
                      </a:r>
                      <a:r>
                        <a:rPr lang="en-AU" sz="2000" dirty="0" smtClean="0"/>
                        <a:t>. </a:t>
                      </a:r>
                    </a:p>
                    <a:p>
                      <a:pPr marL="342900" indent="-342900"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AU" sz="2000" baseline="0" dirty="0" smtClean="0"/>
                        <a:t>that will develop  a </a:t>
                      </a:r>
                      <a:r>
                        <a:rPr lang="en-AU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New ontological framework</a:t>
                      </a:r>
                      <a:r>
                        <a:rPr lang="en-AU" sz="2000" dirty="0" smtClean="0"/>
                        <a:t> and an </a:t>
                      </a:r>
                      <a:r>
                        <a:rPr lang="en-AU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urban data dictionary</a:t>
                      </a:r>
                      <a:r>
                        <a:rPr lang="en-AU" sz="2000" dirty="0" smtClean="0"/>
                        <a:t> to underpin the </a:t>
                      </a:r>
                      <a:r>
                        <a:rPr lang="en-AU" sz="2000" b="1" u="none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next generation</a:t>
                      </a:r>
                      <a:r>
                        <a:rPr lang="en-AU" sz="2000" baseline="0" dirty="0" smtClean="0"/>
                        <a:t> of </a:t>
                      </a:r>
                      <a:r>
                        <a:rPr lang="en-AU" sz="2000" b="1" baseline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 driven modelling</a:t>
                      </a:r>
                      <a:r>
                        <a:rPr lang="en-AU" sz="2000" baseline="0" dirty="0" smtClean="0"/>
                        <a:t> </a:t>
                      </a:r>
                      <a:r>
                        <a:rPr lang="en-AU" sz="2000" dirty="0" smtClean="0"/>
                        <a:t>and </a:t>
                      </a:r>
                      <a:r>
                        <a:rPr lang="en-AU" sz="20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decision-</a:t>
                      </a:r>
                      <a:r>
                        <a:rPr lang="en-AU" sz="2000" b="1" baseline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support tools</a:t>
                      </a:r>
                      <a:r>
                        <a:rPr lang="en-AU" sz="2000" baseline="0" dirty="0" smtClean="0"/>
                        <a:t> to enable </a:t>
                      </a:r>
                      <a:r>
                        <a:rPr lang="en-AU" sz="2000" b="1" baseline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smart</a:t>
                      </a:r>
                      <a:r>
                        <a:rPr lang="en-AU" sz="2000" baseline="0" dirty="0" smtClean="0"/>
                        <a:t>, </a:t>
                      </a:r>
                      <a:r>
                        <a:rPr lang="en-AU" sz="2000" b="1" baseline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productive</a:t>
                      </a:r>
                      <a:r>
                        <a:rPr lang="en-AU" sz="2000" baseline="0" dirty="0" smtClean="0"/>
                        <a:t> and </a:t>
                      </a:r>
                      <a:r>
                        <a:rPr lang="en-AU" sz="2000" b="1" baseline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resilient cities</a:t>
                      </a:r>
                      <a:r>
                        <a:rPr lang="en-AU" sz="2000" dirty="0" smtClean="0"/>
                        <a:t>.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774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 404"/>
          <p:cNvSpPr txBox="1">
            <a:spLocks/>
          </p:cNvSpPr>
          <p:nvPr/>
        </p:nvSpPr>
        <p:spPr bwMode="auto">
          <a:xfrm>
            <a:off x="150813" y="36513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 sz="3600" b="1" smtClean="0">
                <a:solidFill>
                  <a:srgbClr val="423E48"/>
                </a:solidFill>
              </a:rPr>
              <a:t>UADI Inputs: Scenario</a:t>
            </a:r>
          </a:p>
        </p:txBody>
      </p:sp>
      <p:sp>
        <p:nvSpPr>
          <p:cNvPr id="5" name="Shape 390"/>
          <p:cNvSpPr/>
          <p:nvPr/>
        </p:nvSpPr>
        <p:spPr>
          <a:xfrm>
            <a:off x="733427" y="990614"/>
            <a:ext cx="8410575" cy="7080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ctr">
              <a:spcBef>
                <a:spcPts val="400"/>
              </a:spcBef>
              <a:defRPr sz="2000" b="1"/>
            </a:lvl1pPr>
          </a:lstStyle>
          <a:p>
            <a:pPr defTabSz="914400">
              <a:defRPr/>
            </a:pPr>
            <a:r>
              <a:rPr kern="0" dirty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rPr>
              <a:t>What are Policy implications of Housing Intensification </a:t>
            </a:r>
            <a:r>
              <a:rPr lang="en-US" kern="0" dirty="0" smtClean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rPr>
              <a:t>across</a:t>
            </a:r>
            <a:r>
              <a:rPr kern="0" dirty="0" smtClean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rPr>
              <a:t> </a:t>
            </a:r>
            <a:r>
              <a:rPr kern="0" dirty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rPr>
              <a:t>Metropolitan areas in Australia</a:t>
            </a:r>
            <a:endParaRPr sz="1400" kern="0" dirty="0">
              <a:solidFill>
                <a:srgbClr val="000000"/>
              </a:solidFill>
              <a:latin typeface="Arial"/>
              <a:ea typeface="MS PGothic" pitchFamily="34" charset="-128"/>
              <a:cs typeface="Arial"/>
              <a:sym typeface="Arial"/>
            </a:endParaRPr>
          </a:p>
        </p:txBody>
      </p:sp>
      <p:grpSp>
        <p:nvGrpSpPr>
          <p:cNvPr id="34820" name="Group 403"/>
          <p:cNvGrpSpPr>
            <a:grpSpLocks/>
          </p:cNvGrpSpPr>
          <p:nvPr/>
        </p:nvGrpSpPr>
        <p:grpSpPr bwMode="auto">
          <a:xfrm>
            <a:off x="2243138" y="2035179"/>
            <a:ext cx="5648325" cy="4235810"/>
            <a:chOff x="0" y="-1"/>
            <a:chExt cx="5647142" cy="4235514"/>
          </a:xfrm>
        </p:grpSpPr>
        <p:sp>
          <p:nvSpPr>
            <p:cNvPr id="7" name="Shape 391"/>
            <p:cNvSpPr/>
            <p:nvPr/>
          </p:nvSpPr>
          <p:spPr>
            <a:xfrm>
              <a:off x="2145850" y="906399"/>
              <a:ext cx="1355441" cy="1355630"/>
            </a:xfrm>
            <a:prstGeom prst="ellipse">
              <a:avLst/>
            </a:prstGeom>
            <a:solidFill>
              <a:srgbClr val="CCCCFF">
                <a:alpha val="50000"/>
              </a:srgbClr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tIns="45719" rIns="45719" bIns="45719"/>
            <a:lstStyle/>
            <a:p>
              <a:pPr defTabSz="914400">
                <a:defRPr/>
              </a:pPr>
              <a:endParaRPr kern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endParaRPr>
            </a:p>
          </p:txBody>
        </p:sp>
        <p:sp>
          <p:nvSpPr>
            <p:cNvPr id="34822" name="Shape 392"/>
            <p:cNvSpPr>
              <a:spLocks noChangeArrowheads="1"/>
            </p:cNvSpPr>
            <p:nvPr/>
          </p:nvSpPr>
          <p:spPr bwMode="auto">
            <a:xfrm>
              <a:off x="1976023" y="-1"/>
              <a:ext cx="1695095" cy="712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5334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57150" indent="-57150" defTabSz="53340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5334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5334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5334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Demographic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Relation of housing type and household size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Ratio of active age cohort to employment ratio</a:t>
              </a:r>
            </a:p>
          </p:txBody>
        </p:sp>
        <p:sp>
          <p:nvSpPr>
            <p:cNvPr id="9" name="Shape 393"/>
            <p:cNvSpPr/>
            <p:nvPr/>
          </p:nvSpPr>
          <p:spPr>
            <a:xfrm>
              <a:off x="2585495" y="1160381"/>
              <a:ext cx="1355441" cy="1355630"/>
            </a:xfrm>
            <a:prstGeom prst="ellipse">
              <a:avLst/>
            </a:prstGeom>
            <a:solidFill>
              <a:srgbClr val="33CCCC">
                <a:alpha val="50000"/>
              </a:srgbClr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tIns="45719" rIns="45719" bIns="45719"/>
            <a:lstStyle/>
            <a:p>
              <a:pPr defTabSz="914400">
                <a:defRPr/>
              </a:pPr>
              <a:endParaRPr kern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endParaRPr>
            </a:p>
          </p:txBody>
        </p:sp>
        <p:sp>
          <p:nvSpPr>
            <p:cNvPr id="34824" name="Shape 394"/>
            <p:cNvSpPr>
              <a:spLocks noChangeArrowheads="1"/>
            </p:cNvSpPr>
            <p:nvPr/>
          </p:nvSpPr>
          <p:spPr bwMode="auto">
            <a:xfrm>
              <a:off x="4040928" y="933443"/>
              <a:ext cx="1606214" cy="690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5334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57150" indent="-57150" defTabSz="53340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5334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5334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5334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Economic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Locational variation of property price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Number of jobs/full-time employment</a:t>
              </a:r>
            </a:p>
          </p:txBody>
        </p:sp>
        <p:sp>
          <p:nvSpPr>
            <p:cNvPr id="11" name="Shape 395"/>
            <p:cNvSpPr/>
            <p:nvPr/>
          </p:nvSpPr>
          <p:spPr>
            <a:xfrm>
              <a:off x="2585495" y="1668345"/>
              <a:ext cx="1355441" cy="135563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tIns="45719" rIns="45719" bIns="45719"/>
            <a:lstStyle/>
            <a:p>
              <a:pPr defTabSz="914400">
                <a:defRPr/>
              </a:pPr>
              <a:endParaRPr kern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endParaRPr>
            </a:p>
          </p:txBody>
        </p:sp>
        <p:sp>
          <p:nvSpPr>
            <p:cNvPr id="34826" name="Shape 396"/>
            <p:cNvSpPr>
              <a:spLocks noChangeArrowheads="1"/>
            </p:cNvSpPr>
            <p:nvPr/>
          </p:nvSpPr>
          <p:spPr bwMode="auto">
            <a:xfrm>
              <a:off x="4040928" y="2437869"/>
              <a:ext cx="1606214" cy="815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5334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57150" indent="-57150" defTabSz="53340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5334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5334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5334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Environmental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Energy consumption and carbon emission in central cities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Urban Heat Island (UHI) Measures </a:t>
              </a:r>
            </a:p>
          </p:txBody>
        </p:sp>
        <p:sp>
          <p:nvSpPr>
            <p:cNvPr id="13" name="Shape 397"/>
            <p:cNvSpPr/>
            <p:nvPr/>
          </p:nvSpPr>
          <p:spPr>
            <a:xfrm>
              <a:off x="2145850" y="1922327"/>
              <a:ext cx="1355441" cy="1355630"/>
            </a:xfrm>
            <a:prstGeom prst="ellipse">
              <a:avLst/>
            </a:prstGeom>
            <a:solidFill>
              <a:srgbClr val="6699FF">
                <a:alpha val="50000"/>
              </a:srgbClr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tIns="45719" rIns="45719" bIns="45719"/>
            <a:lstStyle/>
            <a:p>
              <a:pPr defTabSz="914400">
                <a:defRPr/>
              </a:pPr>
              <a:endParaRPr kern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endParaRPr>
            </a:p>
          </p:txBody>
        </p:sp>
        <p:sp>
          <p:nvSpPr>
            <p:cNvPr id="34828" name="Shape 398"/>
            <p:cNvSpPr>
              <a:spLocks noChangeArrowheads="1"/>
            </p:cNvSpPr>
            <p:nvPr/>
          </p:nvSpPr>
          <p:spPr bwMode="auto">
            <a:xfrm>
              <a:off x="1976023" y="3420475"/>
              <a:ext cx="1695095" cy="815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5334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57150" indent="-57150" defTabSz="53340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5334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5334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5334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Infrastructure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Residential electrical energy use per unit of dwelling per year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Water consumption per capita/household/dwelling units (litres/day)</a:t>
              </a:r>
            </a:p>
          </p:txBody>
        </p:sp>
        <p:sp>
          <p:nvSpPr>
            <p:cNvPr id="15" name="Shape 399"/>
            <p:cNvSpPr/>
            <p:nvPr/>
          </p:nvSpPr>
          <p:spPr>
            <a:xfrm>
              <a:off x="1706205" y="1668345"/>
              <a:ext cx="1355441" cy="1355630"/>
            </a:xfrm>
            <a:prstGeom prst="ellipse">
              <a:avLst/>
            </a:prstGeom>
            <a:solidFill>
              <a:srgbClr val="7F7FB0">
                <a:alpha val="50000"/>
              </a:srgbClr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tIns="45719" rIns="45719" bIns="45719"/>
            <a:lstStyle/>
            <a:p>
              <a:pPr defTabSz="914400">
                <a:defRPr/>
              </a:pPr>
              <a:endParaRPr kern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endParaRPr>
            </a:p>
          </p:txBody>
        </p:sp>
        <p:sp>
          <p:nvSpPr>
            <p:cNvPr id="34830" name="Shape 400"/>
            <p:cNvSpPr>
              <a:spLocks noChangeArrowheads="1"/>
            </p:cNvSpPr>
            <p:nvPr/>
          </p:nvSpPr>
          <p:spPr bwMode="auto">
            <a:xfrm>
              <a:off x="0" y="2693798"/>
              <a:ext cx="1606214" cy="303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5334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57150" indent="-57150" defTabSz="53340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5334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5334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5334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Transportation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Accessibility </a:t>
              </a:r>
            </a:p>
          </p:txBody>
        </p:sp>
        <p:sp>
          <p:nvSpPr>
            <p:cNvPr id="17" name="Shape 401"/>
            <p:cNvSpPr/>
            <p:nvPr/>
          </p:nvSpPr>
          <p:spPr>
            <a:xfrm>
              <a:off x="1706205" y="1160381"/>
              <a:ext cx="1355441" cy="1355630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tIns="45719" rIns="45719" bIns="45719"/>
            <a:lstStyle/>
            <a:p>
              <a:pPr defTabSz="914400">
                <a:defRPr/>
              </a:pPr>
              <a:endParaRPr kern="0">
                <a:solidFill>
                  <a:srgbClr val="000000"/>
                </a:solidFill>
                <a:latin typeface="Arial"/>
                <a:ea typeface="MS PGothic" pitchFamily="34" charset="-128"/>
                <a:cs typeface="Arial"/>
                <a:sym typeface="Arial"/>
              </a:endParaRPr>
            </a:p>
          </p:txBody>
        </p:sp>
        <p:sp>
          <p:nvSpPr>
            <p:cNvPr id="34832" name="Shape 402"/>
            <p:cNvSpPr>
              <a:spLocks noChangeArrowheads="1"/>
            </p:cNvSpPr>
            <p:nvPr/>
          </p:nvSpPr>
          <p:spPr bwMode="auto">
            <a:xfrm>
              <a:off x="0" y="1055289"/>
              <a:ext cx="1606214" cy="565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5334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57150" indent="-57150" defTabSz="53340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defTabSz="5334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defTabSz="5334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defTabSz="5334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5334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Housing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Housing size, type, and diversity</a:t>
              </a:r>
            </a:p>
            <a:p>
              <a:pPr lvl="1" algn="ctr" fontAlgn="base">
                <a:lnSpc>
                  <a:spcPct val="90000"/>
                </a:lnSpc>
                <a:spcBef>
                  <a:spcPts val="1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900" smtClean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Housing/Rental affordability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4264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0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5" y="1511305"/>
            <a:ext cx="8769350" cy="50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5452" y="353219"/>
            <a:ext cx="8786813" cy="642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35844" name="TextBox 7"/>
          <p:cNvSpPr txBox="1">
            <a:spLocks noChangeArrowheads="1"/>
          </p:cNvSpPr>
          <p:nvPr/>
        </p:nvSpPr>
        <p:spPr bwMode="auto">
          <a:xfrm>
            <a:off x="147638" y="674690"/>
            <a:ext cx="58700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b="1" dirty="0" smtClean="0">
                <a:solidFill>
                  <a:srgbClr val="E46C0A"/>
                </a:solidFill>
                <a:cs typeface="Arial" charset="0"/>
                <a:sym typeface="Arial" charset="0"/>
              </a:rPr>
              <a:t>Portal of Urban Analytics Data Infrastructure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2" y="1246188"/>
            <a:ext cx="1000125" cy="28575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r>
              <a:rPr lang="en-US" sz="1200" dirty="0">
                <a:solidFill>
                  <a:prstClr val="white"/>
                </a:solidFill>
                <a:sym typeface="Arial"/>
              </a:rPr>
              <a:t>Home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6325" y="1246188"/>
            <a:ext cx="1143000" cy="28575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r>
              <a:rPr lang="en-US" sz="1200" dirty="0">
                <a:solidFill>
                  <a:prstClr val="white"/>
                </a:solidFill>
                <a:sym typeface="Arial"/>
              </a:rPr>
              <a:t>About project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19327" y="1246188"/>
            <a:ext cx="1285875" cy="28575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r>
              <a:rPr lang="en-US" sz="1200" dirty="0">
                <a:solidFill>
                  <a:prstClr val="white"/>
                </a:solidFill>
                <a:sym typeface="Arial"/>
              </a:rPr>
              <a:t>Search datasets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5202" y="1246188"/>
            <a:ext cx="1285875" cy="28575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r>
              <a:rPr lang="en-US" sz="1200" dirty="0">
                <a:solidFill>
                  <a:prstClr val="white"/>
                </a:solidFill>
                <a:sym typeface="Arial"/>
              </a:rPr>
              <a:t>City indicators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1082" y="1246188"/>
            <a:ext cx="1071563" cy="28575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r>
              <a:rPr lang="en-US" sz="1200" dirty="0">
                <a:solidFill>
                  <a:prstClr val="white"/>
                </a:solidFill>
                <a:sym typeface="Arial"/>
              </a:rPr>
              <a:t>Analytics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62638" y="1246188"/>
            <a:ext cx="3000375" cy="28575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20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62639" y="1246188"/>
            <a:ext cx="1071562" cy="28575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r>
              <a:rPr lang="en-US" sz="1200" dirty="0">
                <a:solidFill>
                  <a:prstClr val="white"/>
                </a:solidFill>
                <a:sym typeface="Arial"/>
              </a:rPr>
              <a:t>Partners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207" y="603250"/>
            <a:ext cx="8786813" cy="592931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sym typeface="Arial"/>
            </a:endParaRPr>
          </a:p>
        </p:txBody>
      </p:sp>
      <p:grpSp>
        <p:nvGrpSpPr>
          <p:cNvPr id="35853" name="Group 1049"/>
          <p:cNvGrpSpPr>
            <a:grpSpLocks/>
          </p:cNvGrpSpPr>
          <p:nvPr/>
        </p:nvGrpSpPr>
        <p:grpSpPr bwMode="auto">
          <a:xfrm>
            <a:off x="4098925" y="1971675"/>
            <a:ext cx="1506538" cy="1511300"/>
            <a:chOff x="4857720" y="1540621"/>
            <a:chExt cx="1505988" cy="1511437"/>
          </a:xfrm>
        </p:grpSpPr>
        <p:sp>
          <p:nvSpPr>
            <p:cNvPr id="37" name="Rectangle 36"/>
            <p:cNvSpPr/>
            <p:nvPr/>
          </p:nvSpPr>
          <p:spPr>
            <a:xfrm>
              <a:off x="4862481" y="1540621"/>
              <a:ext cx="1501227" cy="2143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4400">
                <a:defRPr/>
              </a:pPr>
              <a:r>
                <a:rPr lang="en-AU" sz="1000" dirty="0">
                  <a:solidFill>
                    <a:prstClr val="white"/>
                  </a:solidFill>
                  <a:sym typeface="Arial"/>
                </a:rPr>
                <a:t>TRANSPORT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57720" y="1754953"/>
              <a:ext cx="1505988" cy="2143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4400">
                <a:defRPr/>
              </a:pPr>
              <a:r>
                <a:rPr lang="en-AU" sz="1000" dirty="0">
                  <a:solidFill>
                    <a:prstClr val="white"/>
                  </a:solidFill>
                  <a:sym typeface="Arial"/>
                </a:rPr>
                <a:t>ECONOMY</a:t>
              </a:r>
              <a:endParaRPr lang="en-AU" sz="1050" dirty="0">
                <a:solidFill>
                  <a:prstClr val="white"/>
                </a:solidFill>
                <a:sym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57720" y="1972460"/>
              <a:ext cx="1505988" cy="2143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4400">
                <a:defRPr/>
              </a:pPr>
              <a:r>
                <a:rPr lang="en-AU" sz="1000" dirty="0">
                  <a:solidFill>
                    <a:prstClr val="white"/>
                  </a:solidFill>
                  <a:sym typeface="Arial"/>
                </a:rPr>
                <a:t>ENVIRONMENT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57720" y="2188380"/>
              <a:ext cx="1505988" cy="2143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4400">
                <a:defRPr/>
              </a:pPr>
              <a:r>
                <a:rPr lang="en-AU" sz="1000" dirty="0">
                  <a:solidFill>
                    <a:prstClr val="white"/>
                  </a:solidFill>
                  <a:sym typeface="Arial"/>
                </a:rPr>
                <a:t>URBAN PLANNING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57720" y="2405887"/>
              <a:ext cx="1505988" cy="2143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4400">
                <a:defRPr/>
              </a:pPr>
              <a:r>
                <a:rPr lang="en-AU" sz="1000" dirty="0">
                  <a:solidFill>
                    <a:prstClr val="white"/>
                  </a:solidFill>
                  <a:sym typeface="Arial"/>
                </a:rPr>
                <a:t>SHELTER</a:t>
              </a:r>
              <a:endParaRPr lang="en-AU" sz="1050" dirty="0">
                <a:solidFill>
                  <a:prstClr val="white"/>
                </a:solidFill>
                <a:sym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857720" y="2623394"/>
              <a:ext cx="1505988" cy="2143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4400">
                <a:defRPr/>
              </a:pPr>
              <a:r>
                <a:rPr lang="en-AU" sz="1000" dirty="0">
                  <a:solidFill>
                    <a:prstClr val="white"/>
                  </a:solidFill>
                  <a:sym typeface="Arial"/>
                </a:rPr>
                <a:t>ENERGY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62481" y="2837727"/>
              <a:ext cx="1501227" cy="2143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4400">
                <a:defRPr/>
              </a:pPr>
              <a:r>
                <a:rPr lang="en-AU" sz="1000" dirty="0">
                  <a:solidFill>
                    <a:prstClr val="white"/>
                  </a:solidFill>
                  <a:sym typeface="Arial"/>
                </a:rPr>
                <a:t>WATER AND SANITATION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3505202" y="1531938"/>
            <a:ext cx="1285875" cy="214312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r>
              <a:rPr lang="en-AU" sz="900" dirty="0">
                <a:solidFill>
                  <a:prstClr val="white"/>
                </a:solidFill>
                <a:sym typeface="Arial"/>
              </a:rPr>
              <a:t>ISO 37120 INDICATORS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505202" y="1746253"/>
            <a:ext cx="1285875" cy="214313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r>
              <a:rPr lang="en-AU" sz="900" dirty="0">
                <a:solidFill>
                  <a:prstClr val="white"/>
                </a:solidFill>
                <a:sym typeface="Arial"/>
              </a:rPr>
              <a:t>MORE INDICATORS</a:t>
            </a:r>
          </a:p>
        </p:txBody>
      </p:sp>
      <p:pic>
        <p:nvPicPr>
          <p:cNvPr id="1048" name="Picture 10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801" y="2147050"/>
            <a:ext cx="1853028" cy="180513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matte"/>
        </p:spPr>
      </p:pic>
      <p:sp>
        <p:nvSpPr>
          <p:cNvPr id="60" name="Rectangle 59"/>
          <p:cNvSpPr/>
          <p:nvPr/>
        </p:nvSpPr>
        <p:spPr>
          <a:xfrm>
            <a:off x="147639" y="1543064"/>
            <a:ext cx="2214562" cy="23415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en-AU" kern="0">
              <a:solidFill>
                <a:prstClr val="black"/>
              </a:solidFill>
              <a:sym typeface="Arial"/>
            </a:endParaRPr>
          </a:p>
        </p:txBody>
      </p:sp>
      <p:grpSp>
        <p:nvGrpSpPr>
          <p:cNvPr id="35858" name="Group 1040"/>
          <p:cNvGrpSpPr>
            <a:grpSpLocks/>
          </p:cNvGrpSpPr>
          <p:nvPr/>
        </p:nvGrpSpPr>
        <p:grpSpPr bwMode="auto">
          <a:xfrm>
            <a:off x="119070" y="1620852"/>
            <a:ext cx="2141537" cy="2230437"/>
            <a:chOff x="5057293" y="3232828"/>
            <a:chExt cx="2142017" cy="2230459"/>
          </a:xfrm>
        </p:grpSpPr>
        <p:grpSp>
          <p:nvGrpSpPr>
            <p:cNvPr id="35891" name="Group 1030"/>
            <p:cNvGrpSpPr>
              <a:grpSpLocks/>
            </p:cNvGrpSpPr>
            <p:nvPr/>
          </p:nvGrpSpPr>
          <p:grpSpPr bwMode="auto">
            <a:xfrm>
              <a:off x="5057293" y="3232828"/>
              <a:ext cx="2142017" cy="1133475"/>
              <a:chOff x="171987" y="1300313"/>
              <a:chExt cx="2142017" cy="113347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71987" y="1362226"/>
                <a:ext cx="426816" cy="2462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AU" sz="10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/>
                    <a:ea typeface="MS PGothic" pitchFamily="34" charset="-128"/>
                    <a:cs typeface="Arial"/>
                    <a:sym typeface="Arial"/>
                  </a:rPr>
                  <a:t>City</a:t>
                </a:r>
              </a:p>
            </p:txBody>
          </p:sp>
          <p:pic>
            <p:nvPicPr>
              <p:cNvPr id="35904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254" y="1300313"/>
                <a:ext cx="1809750" cy="1133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561011" y="1362226"/>
                <a:ext cx="908254" cy="2063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AU" sz="75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/>
                    <a:ea typeface="MS PGothic" pitchFamily="34" charset="-128"/>
                    <a:cs typeface="Arial"/>
                    <a:sym typeface="Arial"/>
                  </a:rPr>
                  <a:t>MELBOURNE</a:t>
                </a:r>
              </a:p>
            </p:txBody>
          </p:sp>
        </p:grpSp>
        <p:pic>
          <p:nvPicPr>
            <p:cNvPr id="35892" name="Picture 10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6060" y="5072009"/>
              <a:ext cx="358880" cy="358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93" name="Picture 10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911" y="4662773"/>
              <a:ext cx="345491" cy="345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94" name="Picture 10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000" y="5098252"/>
              <a:ext cx="343212" cy="365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95" name="Picture 10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992" y="5080592"/>
              <a:ext cx="331276" cy="331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96" name="Group 51"/>
            <p:cNvGrpSpPr>
              <a:grpSpLocks/>
            </p:cNvGrpSpPr>
            <p:nvPr/>
          </p:nvGrpSpPr>
          <p:grpSpPr bwMode="auto">
            <a:xfrm>
              <a:off x="6100255" y="4401169"/>
              <a:ext cx="1077450" cy="215444"/>
              <a:chOff x="6125407" y="2839291"/>
              <a:chExt cx="1077450" cy="215444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6125407" y="2839291"/>
                <a:ext cx="1077450" cy="215444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US" sz="800" dirty="0">
                    <a:solidFill>
                      <a:prstClr val="black"/>
                    </a:solidFill>
                    <a:sym typeface="Arial"/>
                  </a:rPr>
                  <a:t>       COMPARE CITIES</a:t>
                </a:r>
              </a:p>
            </p:txBody>
          </p:sp>
          <p:sp>
            <p:nvSpPr>
              <p:cNvPr id="57" name="Plus 56"/>
              <p:cNvSpPr/>
              <p:nvPr/>
            </p:nvSpPr>
            <p:spPr>
              <a:xfrm>
                <a:off x="6200296" y="2893338"/>
                <a:ext cx="119089" cy="119063"/>
              </a:xfrm>
              <a:prstGeom prst="mathPlus">
                <a:avLst>
                  <a:gd name="adj1" fmla="val 145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sym typeface="Arial"/>
                </a:endParaRPr>
              </a:p>
            </p:txBody>
          </p:sp>
        </p:grpSp>
        <p:pic>
          <p:nvPicPr>
            <p:cNvPr id="35897" name="Picture 10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692" y="5080592"/>
              <a:ext cx="382313" cy="382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98" name="Picture 103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378" y="4654702"/>
              <a:ext cx="353562" cy="353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859" name="Group 1048"/>
          <p:cNvGrpSpPr>
            <a:grpSpLocks/>
          </p:cNvGrpSpPr>
          <p:nvPr/>
        </p:nvGrpSpPr>
        <p:grpSpPr bwMode="auto">
          <a:xfrm>
            <a:off x="2735263" y="4222750"/>
            <a:ext cx="2989262" cy="2038350"/>
            <a:chOff x="2703755" y="2782596"/>
            <a:chExt cx="4781523" cy="3258699"/>
          </a:xfrm>
        </p:grpSpPr>
        <p:grpSp>
          <p:nvGrpSpPr>
            <p:cNvPr id="35868" name="Group 1046"/>
            <p:cNvGrpSpPr>
              <a:grpSpLocks/>
            </p:cNvGrpSpPr>
            <p:nvPr/>
          </p:nvGrpSpPr>
          <p:grpSpPr bwMode="auto">
            <a:xfrm>
              <a:off x="2703755" y="2782596"/>
              <a:ext cx="4781523" cy="3258699"/>
              <a:chOff x="2665973" y="2786562"/>
              <a:chExt cx="4781523" cy="3258699"/>
            </a:xfrm>
          </p:grpSpPr>
          <p:grpSp>
            <p:nvGrpSpPr>
              <p:cNvPr id="35873" name="Group 1044"/>
              <p:cNvGrpSpPr>
                <a:grpSpLocks/>
              </p:cNvGrpSpPr>
              <p:nvPr/>
            </p:nvGrpSpPr>
            <p:grpSpPr bwMode="auto">
              <a:xfrm>
                <a:off x="2665973" y="2786562"/>
                <a:ext cx="4781523" cy="3258699"/>
                <a:chOff x="2665973" y="2786562"/>
                <a:chExt cx="4781523" cy="3258699"/>
              </a:xfrm>
            </p:grpSpPr>
            <p:grpSp>
              <p:nvGrpSpPr>
                <p:cNvPr id="35875" name="Group 3"/>
                <p:cNvGrpSpPr>
                  <a:grpSpLocks/>
                </p:cNvGrpSpPr>
                <p:nvPr/>
              </p:nvGrpSpPr>
              <p:grpSpPr bwMode="auto">
                <a:xfrm>
                  <a:off x="2665973" y="2786562"/>
                  <a:ext cx="4772085" cy="2939493"/>
                  <a:chOff x="214282" y="1272911"/>
                  <a:chExt cx="8661126" cy="4227791"/>
                </a:xfrm>
              </p:grpSpPr>
              <p:pic>
                <p:nvPicPr>
                  <p:cNvPr id="35882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6944" b="9721"/>
                  <a:stretch>
                    <a:fillRect/>
                  </a:stretch>
                </p:blipFill>
                <p:spPr bwMode="auto">
                  <a:xfrm>
                    <a:off x="231409" y="1272911"/>
                    <a:ext cx="8643999" cy="42148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35883" name="Group 2"/>
                  <p:cNvGrpSpPr>
                    <a:grpSpLocks/>
                  </p:cNvGrpSpPr>
                  <p:nvPr/>
                </p:nvGrpSpPr>
                <p:grpSpPr bwMode="auto">
                  <a:xfrm>
                    <a:off x="214282" y="1285860"/>
                    <a:ext cx="8643998" cy="4214842"/>
                    <a:chOff x="214282" y="1285860"/>
                    <a:chExt cx="8643998" cy="4214842"/>
                  </a:xfrm>
                </p:grpSpPr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214282" y="1287511"/>
                      <a:ext cx="8618343" cy="4212368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US">
                        <a:solidFill>
                          <a:prstClr val="white"/>
                        </a:solidFill>
                        <a:sym typeface="Arial"/>
                      </a:endParaRPr>
                    </a:p>
                  </p:txBody>
                </p:sp>
                <p:sp>
                  <p:nvSpPr>
                    <p:cNvPr id="24" name="Oval 23"/>
                    <p:cNvSpPr/>
                    <p:nvPr/>
                  </p:nvSpPr>
                  <p:spPr>
                    <a:xfrm>
                      <a:off x="7500698" y="4284353"/>
                      <a:ext cx="212002" cy="21536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US">
                        <a:solidFill>
                          <a:prstClr val="black"/>
                        </a:solidFill>
                        <a:sym typeface="Arial"/>
                      </a:endParaRPr>
                    </a:p>
                  </p:txBody>
                </p: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7569830" y="4141992"/>
                      <a:ext cx="216609" cy="21536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US">
                        <a:solidFill>
                          <a:prstClr val="black"/>
                        </a:solidFill>
                        <a:sym typeface="Arial"/>
                      </a:endParaRPr>
                    </a:p>
                  </p:txBody>
                </p: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7975399" y="2857111"/>
                      <a:ext cx="216609" cy="21536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US">
                        <a:solidFill>
                          <a:prstClr val="black"/>
                        </a:solidFill>
                        <a:sym typeface="Arial"/>
                      </a:endParaRPr>
                    </a:p>
                  </p:txBody>
                </p:sp>
                <p:sp>
                  <p:nvSpPr>
                    <p:cNvPr id="34" name="Oval 33"/>
                    <p:cNvSpPr/>
                    <p:nvPr/>
                  </p:nvSpPr>
                  <p:spPr>
                    <a:xfrm>
                      <a:off x="6371558" y="5043601"/>
                      <a:ext cx="216609" cy="21536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US">
                        <a:solidFill>
                          <a:prstClr val="black"/>
                        </a:solidFill>
                        <a:sym typeface="Arial"/>
                      </a:endParaRPr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>
                      <a:off x="7228784" y="4474165"/>
                      <a:ext cx="216609" cy="21536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US">
                        <a:solidFill>
                          <a:prstClr val="black"/>
                        </a:solidFill>
                        <a:sym typeface="Arial"/>
                      </a:endParaRPr>
                    </a:p>
                  </p:txBody>
                </p:sp>
                <p:sp>
                  <p:nvSpPr>
                    <p:cNvPr id="36" name="Oval 35"/>
                    <p:cNvSpPr/>
                    <p:nvPr/>
                  </p:nvSpPr>
                  <p:spPr>
                    <a:xfrm>
                      <a:off x="656721" y="3758719"/>
                      <a:ext cx="216609" cy="21536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US">
                        <a:solidFill>
                          <a:prstClr val="black"/>
                        </a:solidFill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35876" name="Group 1043"/>
                <p:cNvGrpSpPr>
                  <a:grpSpLocks/>
                </p:cNvGrpSpPr>
                <p:nvPr/>
              </p:nvGrpSpPr>
              <p:grpSpPr bwMode="auto">
                <a:xfrm>
                  <a:off x="2665973" y="5710892"/>
                  <a:ext cx="4781523" cy="334369"/>
                  <a:chOff x="2685844" y="3194900"/>
                  <a:chExt cx="4722050" cy="282429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2685844" y="3196506"/>
                    <a:ext cx="1449466" cy="27439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alpha val="66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defTabSz="914400">
                      <a:defRPr/>
                    </a:pPr>
                    <a:r>
                      <a:rPr lang="en-US" sz="1100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sym typeface="Arial"/>
                      </a:rPr>
                      <a:t>Map View</a:t>
                    </a: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4273235" y="3194361"/>
                    <a:ext cx="1449466" cy="282968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alpha val="66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defTabSz="914400">
                      <a:defRPr/>
                    </a:pPr>
                    <a:r>
                      <a:rPr lang="en-US" sz="1100" dirty="0"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sym typeface="Arial"/>
                      </a:rPr>
                      <a:t>Graph View</a:t>
                    </a:r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5958428" y="3194361"/>
                    <a:ext cx="1449466" cy="27868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  <a:alpha val="66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defTabSz="914400">
                      <a:defRPr/>
                    </a:pPr>
                    <a:r>
                      <a:rPr lang="en-US" sz="1100" dirty="0"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sym typeface="Arial"/>
                      </a:rPr>
                      <a:t>Table View</a:t>
                    </a:r>
                  </a:p>
                </p:txBody>
              </p:sp>
              <p:pic>
                <p:nvPicPr>
                  <p:cNvPr id="35880" name="Picture 22"/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00892" y="3205001"/>
                    <a:ext cx="269987" cy="2699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881" name="Picture 12" descr="http://solib.ca/fileadmin/user_upload/a-la-carte/1392336053_bar-chart.png"/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51552" y="3250405"/>
                    <a:ext cx="181545" cy="1815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pic>
            <p:nvPicPr>
              <p:cNvPr id="35874" name="Picture 2" descr="https://thumbs.dreamstime.com/x/map-icon-17405836.jpg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1" t="7680" r="4375" b="10410"/>
              <a:stretch>
                <a:fillRect/>
              </a:stretch>
            </p:blipFill>
            <p:spPr bwMode="auto">
              <a:xfrm>
                <a:off x="3846015" y="5825526"/>
                <a:ext cx="218779" cy="142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869" name="Group 31"/>
            <p:cNvGrpSpPr>
              <a:grpSpLocks/>
            </p:cNvGrpSpPr>
            <p:nvPr/>
          </p:nvGrpSpPr>
          <p:grpSpPr bwMode="auto">
            <a:xfrm>
              <a:off x="5827108" y="2853659"/>
              <a:ext cx="1536282" cy="376821"/>
              <a:chOff x="358410" y="4786832"/>
              <a:chExt cx="3215420" cy="657457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358410" y="4786832"/>
                <a:ext cx="3215420" cy="571219"/>
              </a:xfrm>
              <a:prstGeom prst="roundRect">
                <a:avLst>
                  <a:gd name="adj" fmla="val 10202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sym typeface="Arial"/>
                </a:endParaRPr>
              </a:p>
            </p:txBody>
          </p:sp>
          <p:sp>
            <p:nvSpPr>
              <p:cNvPr id="35871" name="TextBox 29"/>
              <p:cNvSpPr txBox="1">
                <a:spLocks noChangeArrowheads="1"/>
              </p:cNvSpPr>
              <p:nvPr/>
            </p:nvSpPr>
            <p:spPr bwMode="auto">
              <a:xfrm>
                <a:off x="428595" y="4929198"/>
                <a:ext cx="2335566" cy="5150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600" smtClean="0">
                    <a:solidFill>
                      <a:srgbClr val="000000"/>
                    </a:solidFill>
                    <a:cs typeface="Arial" charset="0"/>
                    <a:sym typeface="Arial" charset="0"/>
                  </a:rPr>
                  <a:t>Search datasets:</a:t>
                </a: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1958147" y="4928530"/>
                <a:ext cx="1413722" cy="270112"/>
              </a:xfrm>
              <a:prstGeom prst="roundRect">
                <a:avLst>
                  <a:gd name="adj" fmla="val 16869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sym typeface="Arial"/>
                </a:endParaRPr>
              </a:p>
            </p:txBody>
          </p:sp>
        </p:grpSp>
      </p:grpSp>
      <p:grpSp>
        <p:nvGrpSpPr>
          <p:cNvPr id="35860" name="Group 1050"/>
          <p:cNvGrpSpPr>
            <a:grpSpLocks/>
          </p:cNvGrpSpPr>
          <p:nvPr/>
        </p:nvGrpSpPr>
        <p:grpSpPr bwMode="auto">
          <a:xfrm>
            <a:off x="6383339" y="4689489"/>
            <a:ext cx="1871662" cy="1749425"/>
            <a:chOff x="5478321" y="3381801"/>
            <a:chExt cx="2794690" cy="2610075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85431" y="3396012"/>
              <a:ext cx="2787580" cy="2595864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93" name="Rectangle 92"/>
            <p:cNvSpPr/>
            <p:nvPr/>
          </p:nvSpPr>
          <p:spPr>
            <a:xfrm rot="16200000">
              <a:off x="4352247" y="4507875"/>
              <a:ext cx="2610075" cy="357928"/>
            </a:xfrm>
            <a:prstGeom prst="rect">
              <a:avLst/>
            </a:pr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pc="300" dirty="0">
                  <a:solidFill>
                    <a:prstClr val="white"/>
                  </a:solidFill>
                  <a:sym typeface="Arial"/>
                </a:rPr>
                <a:t>MELBOURNE</a:t>
              </a:r>
            </a:p>
          </p:txBody>
        </p:sp>
      </p:grpSp>
      <p:sp>
        <p:nvSpPr>
          <p:cNvPr id="94" name="Rectangle 93"/>
          <p:cNvSpPr/>
          <p:nvPr/>
        </p:nvSpPr>
        <p:spPr>
          <a:xfrm>
            <a:off x="4791077" y="1530364"/>
            <a:ext cx="1522413" cy="214313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r>
              <a:rPr lang="en-AU" sz="1050" dirty="0">
                <a:solidFill>
                  <a:prstClr val="white"/>
                </a:solidFill>
                <a:sym typeface="Arial"/>
              </a:rPr>
              <a:t>Housing Intensification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932489" y="1752604"/>
            <a:ext cx="1816100" cy="214313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r>
              <a:rPr lang="en-AU" sz="1050" dirty="0">
                <a:solidFill>
                  <a:prstClr val="white"/>
                </a:solidFill>
                <a:sym typeface="Arial"/>
              </a:rPr>
              <a:t>Environmental Implications</a:t>
            </a:r>
          </a:p>
        </p:txBody>
      </p:sp>
      <p:pic>
        <p:nvPicPr>
          <p:cNvPr id="35863" name="Picture 10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20" y="3032125"/>
            <a:ext cx="3508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4" name="Picture 105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90" y="3049588"/>
            <a:ext cx="37465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5" name="Picture 105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3903663"/>
            <a:ext cx="1597025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6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Problems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447800"/>
            <a:ext cx="7890080" cy="4800600"/>
          </a:xfrm>
        </p:spPr>
        <p:txBody>
          <a:bodyPr>
            <a:normAutofit/>
          </a:bodyPr>
          <a:lstStyle/>
          <a:p>
            <a:r>
              <a:rPr lang="en-AU" sz="3000" dirty="0" smtClean="0"/>
              <a:t>Majority of ISO37120 indicators not </a:t>
            </a:r>
            <a:r>
              <a:rPr lang="en-AU" sz="3000" dirty="0"/>
              <a:t>applicable </a:t>
            </a:r>
            <a:r>
              <a:rPr lang="en-AU" sz="3000" dirty="0" smtClean="0"/>
              <a:t>15.1 </a:t>
            </a:r>
            <a:r>
              <a:rPr lang="en-AU" sz="3000" i="1" dirty="0"/>
              <a:t>% of population living in </a:t>
            </a:r>
            <a:r>
              <a:rPr lang="en-AU" sz="3000" i="1" dirty="0" smtClean="0"/>
              <a:t>slums</a:t>
            </a:r>
          </a:p>
          <a:p>
            <a:r>
              <a:rPr lang="en-AU" sz="3000" dirty="0" smtClean="0"/>
              <a:t>Whole city-level only</a:t>
            </a:r>
          </a:p>
          <a:p>
            <a:r>
              <a:rPr lang="en-AU" sz="3000" dirty="0" smtClean="0"/>
              <a:t>Need more fine-grained researcher-defined project specific indicators for the UADI project</a:t>
            </a:r>
          </a:p>
          <a:p>
            <a:r>
              <a:rPr lang="en-AU" sz="3000" dirty="0" smtClean="0"/>
              <a:t>Users are researchers, planners, policy makers – not UN, World Bank</a:t>
            </a:r>
          </a:p>
          <a:p>
            <a:r>
              <a:rPr lang="en-AU" sz="3000" dirty="0" smtClean="0"/>
              <a:t>Need to support local perspective not global</a:t>
            </a:r>
            <a:endParaRPr lang="en-AU" sz="3000" dirty="0"/>
          </a:p>
        </p:txBody>
      </p:sp>
    </p:spTree>
    <p:extLst>
      <p:ext uri="{BB962C8B-B14F-4D97-AF65-F5344CB8AC3E}">
        <p14:creationId xmlns:p14="http://schemas.microsoft.com/office/powerpoint/2010/main" val="148214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388" y="981089"/>
            <a:ext cx="8964612" cy="4525963"/>
          </a:xfrm>
        </p:spPr>
        <p:txBody>
          <a:bodyPr/>
          <a:lstStyle/>
          <a:p>
            <a:pPr>
              <a:defRPr/>
            </a:pPr>
            <a:r>
              <a:rPr lang="en-AU" dirty="0" smtClean="0"/>
              <a:t>Many of the required urban indicators not in ISO 37120</a:t>
            </a:r>
          </a:p>
          <a:p>
            <a:pPr>
              <a:defRPr/>
            </a:pPr>
            <a:r>
              <a:rPr lang="en-AU" dirty="0" smtClean="0"/>
              <a:t>Many indicators defined by researchers </a:t>
            </a:r>
          </a:p>
          <a:p>
            <a:pPr>
              <a:defRPr/>
            </a:pPr>
            <a:r>
              <a:rPr lang="en-AU" dirty="0" smtClean="0"/>
              <a:t>Underlying data is not available, or need it at finer geographic level</a:t>
            </a:r>
          </a:p>
          <a:p>
            <a:pPr>
              <a:defRPr/>
            </a:pPr>
            <a:r>
              <a:rPr lang="en-AU" dirty="0" smtClean="0"/>
              <a:t>15 </a:t>
            </a:r>
            <a:r>
              <a:rPr lang="en-AU" dirty="0"/>
              <a:t>Shelter:</a:t>
            </a:r>
          </a:p>
          <a:p>
            <a:pPr lvl="1">
              <a:defRPr/>
            </a:pPr>
            <a:r>
              <a:rPr lang="en-AU" dirty="0" smtClean="0"/>
              <a:t>15.1 - % </a:t>
            </a:r>
            <a:r>
              <a:rPr lang="en-AU" dirty="0"/>
              <a:t>of population living in slums – </a:t>
            </a:r>
            <a:r>
              <a:rPr lang="en-AU" dirty="0" smtClean="0"/>
              <a:t>not </a:t>
            </a:r>
            <a:r>
              <a:rPr lang="en-AU" dirty="0"/>
              <a:t>relevant in Australia.</a:t>
            </a:r>
          </a:p>
          <a:p>
            <a:pPr lvl="1">
              <a:defRPr/>
            </a:pPr>
            <a:r>
              <a:rPr lang="en-AU" dirty="0" smtClean="0"/>
              <a:t>15.2 – yes, relevant</a:t>
            </a:r>
            <a:endParaRPr lang="en-AU" dirty="0"/>
          </a:p>
          <a:p>
            <a:pPr lvl="1">
              <a:defRPr/>
            </a:pPr>
            <a:r>
              <a:rPr lang="en-AU" dirty="0" smtClean="0"/>
              <a:t>15.3 </a:t>
            </a:r>
            <a:r>
              <a:rPr lang="en-AU" dirty="0"/>
              <a:t>is not really relevant.</a:t>
            </a:r>
          </a:p>
          <a:p>
            <a:pPr>
              <a:defRPr/>
            </a:pPr>
            <a:r>
              <a:rPr lang="en-AU" dirty="0"/>
              <a:t>We </a:t>
            </a:r>
            <a:r>
              <a:rPr lang="en-AU" dirty="0" smtClean="0"/>
              <a:t>are interested </a:t>
            </a:r>
            <a:r>
              <a:rPr lang="en-AU" dirty="0"/>
              <a:t>in:</a:t>
            </a:r>
          </a:p>
          <a:p>
            <a:pPr lvl="1">
              <a:defRPr/>
            </a:pPr>
            <a:r>
              <a:rPr lang="en-AU" dirty="0" smtClean="0"/>
              <a:t>% </a:t>
            </a:r>
            <a:r>
              <a:rPr lang="en-AU" dirty="0"/>
              <a:t>of overcrowded households;</a:t>
            </a:r>
          </a:p>
          <a:p>
            <a:pPr lvl="1">
              <a:defRPr/>
            </a:pPr>
            <a:r>
              <a:rPr lang="en-AU" dirty="0" smtClean="0"/>
              <a:t>% </a:t>
            </a:r>
            <a:r>
              <a:rPr lang="en-AU" dirty="0"/>
              <a:t>of households that own their own home;</a:t>
            </a:r>
          </a:p>
          <a:p>
            <a:pPr lvl="1">
              <a:defRPr/>
            </a:pPr>
            <a:r>
              <a:rPr lang="en-AU" dirty="0" smtClean="0"/>
              <a:t>% </a:t>
            </a:r>
            <a:r>
              <a:rPr lang="en-AU" dirty="0"/>
              <a:t>of households that rent;</a:t>
            </a:r>
          </a:p>
          <a:p>
            <a:pPr lvl="1">
              <a:defRPr/>
            </a:pPr>
            <a:r>
              <a:rPr lang="en-AU" dirty="0" smtClean="0"/>
              <a:t>% </a:t>
            </a:r>
            <a:r>
              <a:rPr lang="en-AU" dirty="0"/>
              <a:t>of households in government/assisted housing;</a:t>
            </a:r>
          </a:p>
          <a:p>
            <a:pPr lvl="1">
              <a:defRPr/>
            </a:pPr>
            <a:r>
              <a:rPr lang="en-AU" dirty="0" smtClean="0"/>
              <a:t>Median </a:t>
            </a:r>
            <a:r>
              <a:rPr lang="en-AU" dirty="0"/>
              <a:t>mortgage</a:t>
            </a:r>
          </a:p>
          <a:p>
            <a:pPr lvl="1">
              <a:defRPr/>
            </a:pPr>
            <a:r>
              <a:rPr lang="en-AU" dirty="0" smtClean="0"/>
              <a:t>Affordability </a:t>
            </a:r>
            <a:r>
              <a:rPr lang="en-AU" dirty="0"/>
              <a:t>indicator</a:t>
            </a:r>
          </a:p>
          <a:p>
            <a:pPr marL="0" indent="0">
              <a:buFont typeface="Arial" charset="0"/>
              <a:buNone/>
              <a:defRPr/>
            </a:pPr>
            <a:endParaRPr lang="en-AU" dirty="0"/>
          </a:p>
        </p:txBody>
      </p:sp>
      <p:sp>
        <p:nvSpPr>
          <p:cNvPr id="46083" name="Title 2"/>
          <p:cNvSpPr>
            <a:spLocks noGrp="1"/>
          </p:cNvSpPr>
          <p:nvPr>
            <p:ph type="title"/>
          </p:nvPr>
        </p:nvSpPr>
        <p:spPr>
          <a:xfrm>
            <a:off x="0" y="115889"/>
            <a:ext cx="8229600" cy="720725"/>
          </a:xfrm>
        </p:spPr>
        <p:txBody>
          <a:bodyPr/>
          <a:lstStyle/>
          <a:p>
            <a:r>
              <a:rPr lang="en-AU" altLang="en-US" smtClean="0"/>
              <a:t>UADI Challenges – Shelter Indicators</a:t>
            </a:r>
          </a:p>
        </p:txBody>
      </p:sp>
    </p:spTree>
    <p:extLst>
      <p:ext uri="{BB962C8B-B14F-4D97-AF65-F5344CB8AC3E}">
        <p14:creationId xmlns:p14="http://schemas.microsoft.com/office/powerpoint/2010/main" val="6143016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388" y="1125538"/>
            <a:ext cx="8229600" cy="4525962"/>
          </a:xfrm>
        </p:spPr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AU" dirty="0" smtClean="0"/>
              <a:t>Regarding </a:t>
            </a:r>
            <a:r>
              <a:rPr lang="en-AU" dirty="0"/>
              <a:t>18 Transportation:</a:t>
            </a:r>
          </a:p>
          <a:p>
            <a:pPr>
              <a:defRPr/>
            </a:pPr>
            <a:r>
              <a:rPr lang="en-AU" dirty="0" smtClean="0"/>
              <a:t>18.1 </a:t>
            </a:r>
            <a:r>
              <a:rPr lang="en-AU" dirty="0"/>
              <a:t>– </a:t>
            </a:r>
            <a:r>
              <a:rPr lang="en-AU" dirty="0" smtClean="0"/>
              <a:t>no</a:t>
            </a:r>
            <a:endParaRPr lang="en-AU" dirty="0"/>
          </a:p>
          <a:p>
            <a:pPr>
              <a:defRPr/>
            </a:pPr>
            <a:r>
              <a:rPr lang="en-AU" dirty="0" smtClean="0"/>
              <a:t>18.2 </a:t>
            </a:r>
            <a:r>
              <a:rPr lang="en-AU" dirty="0"/>
              <a:t>– </a:t>
            </a:r>
            <a:r>
              <a:rPr lang="en-AU" dirty="0" smtClean="0"/>
              <a:t>no</a:t>
            </a:r>
            <a:endParaRPr lang="en-AU" dirty="0"/>
          </a:p>
          <a:p>
            <a:pPr>
              <a:defRPr/>
            </a:pPr>
            <a:r>
              <a:rPr lang="en-AU" dirty="0" smtClean="0"/>
              <a:t>18.3 </a:t>
            </a:r>
            <a:r>
              <a:rPr lang="en-AU" dirty="0"/>
              <a:t>– yes we can calculate this</a:t>
            </a:r>
          </a:p>
          <a:p>
            <a:pPr>
              <a:defRPr/>
            </a:pPr>
            <a:r>
              <a:rPr lang="en-AU" dirty="0" smtClean="0"/>
              <a:t>18.4 </a:t>
            </a:r>
            <a:r>
              <a:rPr lang="en-AU" dirty="0"/>
              <a:t>– </a:t>
            </a:r>
            <a:r>
              <a:rPr lang="en-AU" dirty="0" smtClean="0"/>
              <a:t>no</a:t>
            </a:r>
            <a:endParaRPr lang="en-AU" dirty="0"/>
          </a:p>
          <a:p>
            <a:pPr>
              <a:defRPr/>
            </a:pPr>
            <a:r>
              <a:rPr lang="en-AU" dirty="0" smtClean="0"/>
              <a:t>18.5 </a:t>
            </a:r>
            <a:r>
              <a:rPr lang="en-AU" dirty="0"/>
              <a:t>– yes we can calculate this</a:t>
            </a:r>
          </a:p>
          <a:p>
            <a:pPr>
              <a:defRPr/>
            </a:pPr>
            <a:r>
              <a:rPr lang="en-AU" dirty="0" smtClean="0"/>
              <a:t>18.6-18.9 </a:t>
            </a:r>
            <a:r>
              <a:rPr lang="en-AU" dirty="0"/>
              <a:t>– </a:t>
            </a:r>
            <a:r>
              <a:rPr lang="en-AU" dirty="0" smtClean="0"/>
              <a:t>no</a:t>
            </a:r>
            <a:endParaRPr lang="en-AU" dirty="0"/>
          </a:p>
          <a:p>
            <a:pPr>
              <a:defRPr/>
            </a:pPr>
            <a:r>
              <a:rPr lang="en-AU" dirty="0"/>
              <a:t>Transport Indicators</a:t>
            </a:r>
          </a:p>
          <a:p>
            <a:pPr lvl="1">
              <a:defRPr/>
            </a:pPr>
            <a:r>
              <a:rPr lang="en-AU" dirty="0"/>
              <a:t>Median Journey to Work Time</a:t>
            </a:r>
          </a:p>
          <a:p>
            <a:pPr lvl="1">
              <a:defRPr/>
            </a:pPr>
            <a:r>
              <a:rPr lang="en-AU" dirty="0"/>
              <a:t>Median Journey to Work Distance</a:t>
            </a:r>
          </a:p>
          <a:p>
            <a:pPr lvl="1">
              <a:defRPr/>
            </a:pPr>
            <a:r>
              <a:rPr lang="en-AU" dirty="0"/>
              <a:t>Median Carbon Emissions</a:t>
            </a:r>
          </a:p>
          <a:p>
            <a:pPr>
              <a:defRPr/>
            </a:pPr>
            <a:endParaRPr lang="en-AU" dirty="0"/>
          </a:p>
        </p:txBody>
      </p:sp>
      <p:sp>
        <p:nvSpPr>
          <p:cNvPr id="47107" name="Title 2"/>
          <p:cNvSpPr>
            <a:spLocks noGrp="1"/>
          </p:cNvSpPr>
          <p:nvPr>
            <p:ph type="title"/>
          </p:nvPr>
        </p:nvSpPr>
        <p:spPr>
          <a:xfrm>
            <a:off x="0" y="115889"/>
            <a:ext cx="8229600" cy="720725"/>
          </a:xfrm>
        </p:spPr>
        <p:txBody>
          <a:bodyPr/>
          <a:lstStyle/>
          <a:p>
            <a:r>
              <a:rPr lang="en-AU" altLang="en-US" smtClean="0"/>
              <a:t>Transport Indicators</a:t>
            </a:r>
          </a:p>
        </p:txBody>
      </p:sp>
    </p:spTree>
    <p:extLst>
      <p:ext uri="{BB962C8B-B14F-4D97-AF65-F5344CB8AC3E}">
        <p14:creationId xmlns:p14="http://schemas.microsoft.com/office/powerpoint/2010/main" val="14529811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 smtClean="0"/>
              <a:t>Indicators - Discovery, Re-use &amp; Interoperability</a:t>
            </a:r>
          </a:p>
          <a:p>
            <a:r>
              <a:rPr lang="en-AU" dirty="0" smtClean="0"/>
              <a:t>Related work</a:t>
            </a:r>
          </a:p>
          <a:p>
            <a:r>
              <a:rPr lang="en-AU" dirty="0" smtClean="0"/>
              <a:t>Indicator Ontology</a:t>
            </a:r>
          </a:p>
          <a:p>
            <a:r>
              <a:rPr lang="en-AU" dirty="0" smtClean="0"/>
              <a:t>Integrated Architecture – Datasets, Analyses, Visualization</a:t>
            </a:r>
          </a:p>
          <a:p>
            <a:r>
              <a:rPr lang="en-AU" dirty="0" smtClean="0"/>
              <a:t>3 Example Applications</a:t>
            </a:r>
            <a:endParaRPr lang="en-AU" dirty="0"/>
          </a:p>
          <a:p>
            <a:pPr lvl="1"/>
            <a:r>
              <a:rPr lang="en-AU" dirty="0" smtClean="0"/>
              <a:t>UADI - Reducing </a:t>
            </a:r>
            <a:r>
              <a:rPr lang="en-AU" dirty="0"/>
              <a:t>Urban Carbon </a:t>
            </a:r>
            <a:r>
              <a:rPr lang="en-AU" dirty="0" smtClean="0"/>
              <a:t>Emissions</a:t>
            </a:r>
          </a:p>
          <a:p>
            <a:pPr lvl="1"/>
            <a:r>
              <a:rPr lang="en-AU" dirty="0"/>
              <a:t>Indigenous </a:t>
            </a:r>
            <a:r>
              <a:rPr lang="en-AU" dirty="0" smtClean="0"/>
              <a:t>Housing</a:t>
            </a:r>
          </a:p>
          <a:p>
            <a:pPr lvl="1"/>
            <a:r>
              <a:rPr lang="en-AU" dirty="0"/>
              <a:t>Environmental </a:t>
            </a:r>
            <a:r>
              <a:rPr lang="en-AU" dirty="0" smtClean="0"/>
              <a:t>Resource Management</a:t>
            </a:r>
          </a:p>
          <a:p>
            <a:r>
              <a:rPr lang="en-AU" dirty="0" smtClean="0"/>
              <a:t>Extensions</a:t>
            </a:r>
          </a:p>
          <a:p>
            <a:pPr lvl="1"/>
            <a:r>
              <a:rPr lang="en-AU" dirty="0" smtClean="0"/>
              <a:t>Evidence-Based Policy Making Ontology</a:t>
            </a:r>
          </a:p>
          <a:p>
            <a:pPr lvl="1"/>
            <a:r>
              <a:rPr lang="en-AU" dirty="0" smtClean="0"/>
              <a:t>R Statistical Analysis tools -&gt; Correlations/Dependencies</a:t>
            </a:r>
          </a:p>
          <a:p>
            <a:pPr lvl="1"/>
            <a:r>
              <a:rPr lang="en-AU" dirty="0" smtClean="0"/>
              <a:t>Hypothesis testing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386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04950" y="1052513"/>
            <a:ext cx="1411288" cy="86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9110" y="1300164"/>
            <a:ext cx="10199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Indicator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71782" y="822325"/>
            <a:ext cx="1223963" cy="43180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87789" y="182564"/>
            <a:ext cx="68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Label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5738" y="658814"/>
            <a:ext cx="1257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Description</a:t>
            </a:r>
          </a:p>
        </p:txBody>
      </p:sp>
      <p:sp>
        <p:nvSpPr>
          <p:cNvPr id="11" name="Oval 10"/>
          <p:cNvSpPr/>
          <p:nvPr/>
        </p:nvSpPr>
        <p:spPr>
          <a:xfrm>
            <a:off x="4427538" y="1144588"/>
            <a:ext cx="1257300" cy="6794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9463" y="1308100"/>
            <a:ext cx="913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Context</a:t>
            </a:r>
          </a:p>
        </p:txBody>
      </p:sp>
      <p:cxnSp>
        <p:nvCxnSpPr>
          <p:cNvPr id="14" name="Straight Arrow Connector 13"/>
          <p:cNvCxnSpPr>
            <a:stCxn id="4" idx="7"/>
          </p:cNvCxnSpPr>
          <p:nvPr/>
        </p:nvCxnSpPr>
        <p:spPr>
          <a:xfrm flipV="1">
            <a:off x="2709863" y="390525"/>
            <a:ext cx="1220787" cy="788988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  <a:endCxn id="11" idx="2"/>
          </p:cNvCxnSpPr>
          <p:nvPr/>
        </p:nvCxnSpPr>
        <p:spPr>
          <a:xfrm>
            <a:off x="2916238" y="1484313"/>
            <a:ext cx="1511300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39" name="Group 20"/>
          <p:cNvGrpSpPr>
            <a:grpSpLocks/>
          </p:cNvGrpSpPr>
          <p:nvPr/>
        </p:nvGrpSpPr>
        <p:grpSpPr bwMode="auto">
          <a:xfrm>
            <a:off x="6911804" y="942975"/>
            <a:ext cx="1132383" cy="622300"/>
            <a:chOff x="6104649" y="1179280"/>
            <a:chExt cx="1131646" cy="622028"/>
          </a:xfrm>
        </p:grpSpPr>
        <p:sp>
          <p:nvSpPr>
            <p:cNvPr id="17" name="Oval 16"/>
            <p:cNvSpPr/>
            <p:nvPr/>
          </p:nvSpPr>
          <p:spPr>
            <a:xfrm>
              <a:off x="6104649" y="1179280"/>
              <a:ext cx="1131646" cy="622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74949" y="1309398"/>
              <a:ext cx="826099" cy="3691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Region</a:t>
              </a:r>
            </a:p>
          </p:txBody>
        </p:sp>
      </p:grpSp>
      <p:cxnSp>
        <p:nvCxnSpPr>
          <p:cNvPr id="20" name="Straight Arrow Connector 19"/>
          <p:cNvCxnSpPr>
            <a:endCxn id="17" idx="2"/>
          </p:cNvCxnSpPr>
          <p:nvPr/>
        </p:nvCxnSpPr>
        <p:spPr>
          <a:xfrm flipV="1">
            <a:off x="5684838" y="1254125"/>
            <a:ext cx="1226965" cy="1026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41" name="Group 22"/>
          <p:cNvGrpSpPr>
            <a:grpSpLocks/>
          </p:cNvGrpSpPr>
          <p:nvPr/>
        </p:nvGrpSpPr>
        <p:grpSpPr bwMode="auto">
          <a:xfrm>
            <a:off x="6884230" y="1660439"/>
            <a:ext cx="1208674" cy="620713"/>
            <a:chOff x="6147385" y="1179280"/>
            <a:chExt cx="1207843" cy="622028"/>
          </a:xfrm>
        </p:grpSpPr>
        <p:sp>
          <p:nvSpPr>
            <p:cNvPr id="24" name="Oval 23"/>
            <p:cNvSpPr/>
            <p:nvPr/>
          </p:nvSpPr>
          <p:spPr>
            <a:xfrm>
              <a:off x="6147385" y="1179280"/>
              <a:ext cx="1207843" cy="622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74940" y="1309731"/>
              <a:ext cx="1179511" cy="3701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Date/Time</a:t>
              </a:r>
            </a:p>
          </p:txBody>
        </p:sp>
      </p:grpSp>
      <p:cxnSp>
        <p:nvCxnSpPr>
          <p:cNvPr id="26" name="Straight Arrow Connector 25"/>
          <p:cNvCxnSpPr>
            <a:stCxn id="11" idx="6"/>
            <a:endCxn id="24" idx="1"/>
          </p:cNvCxnSpPr>
          <p:nvPr/>
        </p:nvCxnSpPr>
        <p:spPr>
          <a:xfrm>
            <a:off x="5684838" y="1484313"/>
            <a:ext cx="1376400" cy="2670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978282" y="2609864"/>
            <a:ext cx="1204913" cy="576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56063" y="2713039"/>
            <a:ext cx="9384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Method</a:t>
            </a:r>
          </a:p>
        </p:txBody>
      </p:sp>
      <p:sp>
        <p:nvSpPr>
          <p:cNvPr id="1027" name="TextBox 1026"/>
          <p:cNvSpPr txBox="1"/>
          <p:nvPr/>
        </p:nvSpPr>
        <p:spPr>
          <a:xfrm>
            <a:off x="5126162" y="2602735"/>
            <a:ext cx="1234825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“Count”</a:t>
            </a:r>
          </a:p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“Measure”</a:t>
            </a:r>
          </a:p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“Observe”</a:t>
            </a:r>
          </a:p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“Calculate”</a:t>
            </a:r>
          </a:p>
        </p:txBody>
      </p:sp>
      <p:cxnSp>
        <p:nvCxnSpPr>
          <p:cNvPr id="1029" name="Straight Arrow Connector 1028"/>
          <p:cNvCxnSpPr>
            <a:stCxn id="4" idx="5"/>
          </p:cNvCxnSpPr>
          <p:nvPr/>
        </p:nvCxnSpPr>
        <p:spPr>
          <a:xfrm>
            <a:off x="2709863" y="1790714"/>
            <a:ext cx="1285875" cy="981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/>
          <p:cNvCxnSpPr>
            <a:endCxn id="1036" idx="1"/>
          </p:cNvCxnSpPr>
          <p:nvPr/>
        </p:nvCxnSpPr>
        <p:spPr>
          <a:xfrm>
            <a:off x="2411413" y="1870089"/>
            <a:ext cx="1504950" cy="1870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/>
          <p:cNvSpPr txBox="1"/>
          <p:nvPr/>
        </p:nvSpPr>
        <p:spPr>
          <a:xfrm>
            <a:off x="2554297" y="508000"/>
            <a:ext cx="10054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hasLabel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3" name="TextBox 1032"/>
          <p:cNvSpPr txBox="1"/>
          <p:nvPr/>
        </p:nvSpPr>
        <p:spPr>
          <a:xfrm>
            <a:off x="3046423" y="1455739"/>
            <a:ext cx="12352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hasContext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4" name="TextBox 1033"/>
          <p:cNvSpPr txBox="1"/>
          <p:nvPr/>
        </p:nvSpPr>
        <p:spPr>
          <a:xfrm>
            <a:off x="3055938" y="2062164"/>
            <a:ext cx="12606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hasMethod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5" name="TextBox 1034"/>
          <p:cNvSpPr txBox="1"/>
          <p:nvPr/>
        </p:nvSpPr>
        <p:spPr>
          <a:xfrm>
            <a:off x="2597153" y="3000375"/>
            <a:ext cx="12811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hasFormula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6" name="Oval 1035"/>
          <p:cNvSpPr/>
          <p:nvPr/>
        </p:nvSpPr>
        <p:spPr>
          <a:xfrm>
            <a:off x="3708400" y="3643320"/>
            <a:ext cx="1423988" cy="65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037" name="TextBox 1036"/>
          <p:cNvSpPr txBox="1"/>
          <p:nvPr/>
        </p:nvSpPr>
        <p:spPr>
          <a:xfrm>
            <a:off x="3930650" y="3787775"/>
            <a:ext cx="958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Formula</a:t>
            </a:r>
          </a:p>
        </p:txBody>
      </p:sp>
      <p:cxnSp>
        <p:nvCxnSpPr>
          <p:cNvPr id="1040" name="Straight Arrow Connector 1039"/>
          <p:cNvCxnSpPr/>
          <p:nvPr/>
        </p:nvCxnSpPr>
        <p:spPr>
          <a:xfrm>
            <a:off x="5083176" y="4060825"/>
            <a:ext cx="1917700" cy="4889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5370513" y="3956050"/>
            <a:ext cx="1865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hasPrefixNotation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43" name="TextBox 1042"/>
          <p:cNvSpPr txBox="1"/>
          <p:nvPr/>
        </p:nvSpPr>
        <p:spPr>
          <a:xfrm>
            <a:off x="6884230" y="4240214"/>
            <a:ext cx="1741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“+(-(A,B)*(C,D))”</a:t>
            </a:r>
          </a:p>
        </p:txBody>
      </p:sp>
      <p:sp>
        <p:nvSpPr>
          <p:cNvPr id="1052" name="Oval 1051"/>
          <p:cNvSpPr/>
          <p:nvPr/>
        </p:nvSpPr>
        <p:spPr>
          <a:xfrm>
            <a:off x="250832" y="182577"/>
            <a:ext cx="1254125" cy="695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053" name="TextBox 1052"/>
          <p:cNvSpPr txBox="1"/>
          <p:nvPr/>
        </p:nvSpPr>
        <p:spPr>
          <a:xfrm>
            <a:off x="371475" y="323850"/>
            <a:ext cx="10120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Measure</a:t>
            </a:r>
          </a:p>
        </p:txBody>
      </p:sp>
      <p:cxnSp>
        <p:nvCxnSpPr>
          <p:cNvPr id="1057" name="Straight Arrow Connector 1056"/>
          <p:cNvCxnSpPr>
            <a:stCxn id="4" idx="1"/>
            <a:endCxn id="1052" idx="5"/>
          </p:cNvCxnSpPr>
          <p:nvPr/>
        </p:nvCxnSpPr>
        <p:spPr>
          <a:xfrm flipH="1" flipV="1">
            <a:off x="1322390" y="776289"/>
            <a:ext cx="390525" cy="403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TextBox 1057"/>
          <p:cNvSpPr txBox="1"/>
          <p:nvPr/>
        </p:nvSpPr>
        <p:spPr>
          <a:xfrm>
            <a:off x="522288" y="987425"/>
            <a:ext cx="12073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subClassOf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59" name="TextBox 1058"/>
          <p:cNvSpPr txBox="1"/>
          <p:nvPr/>
        </p:nvSpPr>
        <p:spPr>
          <a:xfrm>
            <a:off x="2917826" y="908050"/>
            <a:ext cx="15798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hasDescription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1063" name="Straight Arrow Connector 1062"/>
          <p:cNvCxnSpPr>
            <a:stCxn id="1036" idx="5"/>
            <a:endCxn id="1069" idx="1"/>
          </p:cNvCxnSpPr>
          <p:nvPr/>
        </p:nvCxnSpPr>
        <p:spPr>
          <a:xfrm>
            <a:off x="4924432" y="4203714"/>
            <a:ext cx="944563" cy="512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/>
          <p:cNvCxnSpPr>
            <a:endCxn id="84" idx="1"/>
          </p:cNvCxnSpPr>
          <p:nvPr/>
        </p:nvCxnSpPr>
        <p:spPr>
          <a:xfrm>
            <a:off x="4752980" y="4276725"/>
            <a:ext cx="811213" cy="1079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/>
          <p:cNvCxnSpPr>
            <a:stCxn id="1036" idx="4"/>
          </p:cNvCxnSpPr>
          <p:nvPr/>
        </p:nvCxnSpPr>
        <p:spPr>
          <a:xfrm>
            <a:off x="4419600" y="4300538"/>
            <a:ext cx="712788" cy="1543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65" name="Group 1070"/>
          <p:cNvGrpSpPr>
            <a:grpSpLocks/>
          </p:cNvGrpSpPr>
          <p:nvPr/>
        </p:nvGrpSpPr>
        <p:grpSpPr bwMode="auto">
          <a:xfrm>
            <a:off x="5713413" y="4632339"/>
            <a:ext cx="1060450" cy="576263"/>
            <a:chOff x="5940152" y="4941168"/>
            <a:chExt cx="1061390" cy="576064"/>
          </a:xfrm>
        </p:grpSpPr>
        <p:sp>
          <p:nvSpPr>
            <p:cNvPr id="1069" name="Oval 1068"/>
            <p:cNvSpPr/>
            <p:nvPr/>
          </p:nvSpPr>
          <p:spPr>
            <a:xfrm>
              <a:off x="5940152" y="4941168"/>
              <a:ext cx="1061390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070" name="TextBox 1069"/>
            <p:cNvSpPr txBox="1"/>
            <p:nvPr/>
          </p:nvSpPr>
          <p:spPr>
            <a:xfrm>
              <a:off x="5970341" y="5055429"/>
              <a:ext cx="948535" cy="3692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 smtClean="0">
                  <a:solidFill>
                    <a:prstClr val="black"/>
                  </a:solidFill>
                  <a:ea typeface="MS PGothic" pitchFamily="34" charset="-128"/>
                </a:rPr>
                <a:t>Variable</a:t>
              </a:r>
              <a:endParaRPr lang="en-AU" dirty="0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  <p:grpSp>
        <p:nvGrpSpPr>
          <p:cNvPr id="48166" name="Group 79"/>
          <p:cNvGrpSpPr>
            <a:grpSpLocks/>
          </p:cNvGrpSpPr>
          <p:nvPr/>
        </p:nvGrpSpPr>
        <p:grpSpPr bwMode="auto">
          <a:xfrm>
            <a:off x="4752975" y="5843588"/>
            <a:ext cx="1060450" cy="576262"/>
            <a:chOff x="5940152" y="4941168"/>
            <a:chExt cx="1061390" cy="576064"/>
          </a:xfrm>
        </p:grpSpPr>
        <p:sp>
          <p:nvSpPr>
            <p:cNvPr id="81" name="Oval 80"/>
            <p:cNvSpPr/>
            <p:nvPr/>
          </p:nvSpPr>
          <p:spPr>
            <a:xfrm>
              <a:off x="5940152" y="4941168"/>
              <a:ext cx="1061390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971930" y="5044320"/>
              <a:ext cx="948535" cy="3692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 smtClean="0">
                  <a:solidFill>
                    <a:prstClr val="black"/>
                  </a:solidFill>
                  <a:ea typeface="MS PGothic" pitchFamily="34" charset="-128"/>
                </a:rPr>
                <a:t>Variable</a:t>
              </a:r>
              <a:endParaRPr lang="en-AU" dirty="0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  <p:grpSp>
        <p:nvGrpSpPr>
          <p:cNvPr id="48167" name="Group 82"/>
          <p:cNvGrpSpPr>
            <a:grpSpLocks/>
          </p:cNvGrpSpPr>
          <p:nvPr/>
        </p:nvGrpSpPr>
        <p:grpSpPr bwMode="auto">
          <a:xfrm>
            <a:off x="5410200" y="5272088"/>
            <a:ext cx="1060450" cy="576262"/>
            <a:chOff x="5940152" y="4941168"/>
            <a:chExt cx="1061390" cy="576064"/>
          </a:xfrm>
        </p:grpSpPr>
        <p:sp>
          <p:nvSpPr>
            <p:cNvPr id="84" name="Oval 83"/>
            <p:cNvSpPr/>
            <p:nvPr/>
          </p:nvSpPr>
          <p:spPr>
            <a:xfrm>
              <a:off x="5940152" y="4941168"/>
              <a:ext cx="1061390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989409" y="5044320"/>
              <a:ext cx="948535" cy="3692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 smtClean="0">
                  <a:solidFill>
                    <a:prstClr val="black"/>
                  </a:solidFill>
                  <a:ea typeface="MS PGothic" pitchFamily="34" charset="-128"/>
                </a:rPr>
                <a:t>Variable</a:t>
              </a:r>
              <a:endParaRPr lang="en-AU" dirty="0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  <p:sp>
        <p:nvSpPr>
          <p:cNvPr id="1077" name="TextBox 1076"/>
          <p:cNvSpPr txBox="1"/>
          <p:nvPr/>
        </p:nvSpPr>
        <p:spPr>
          <a:xfrm>
            <a:off x="4302135" y="4918075"/>
            <a:ext cx="63991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hasA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78" name="TextBox 1077"/>
          <p:cNvSpPr txBox="1"/>
          <p:nvPr/>
        </p:nvSpPr>
        <p:spPr>
          <a:xfrm>
            <a:off x="4879976" y="4735513"/>
            <a:ext cx="6319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hasB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79" name="TextBox 1078"/>
          <p:cNvSpPr txBox="1"/>
          <p:nvPr/>
        </p:nvSpPr>
        <p:spPr>
          <a:xfrm>
            <a:off x="5195895" y="4376738"/>
            <a:ext cx="63030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hasC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1081" name="Straight Arrow Connector 1080"/>
          <p:cNvCxnSpPr>
            <a:endCxn id="1084" idx="0"/>
          </p:cNvCxnSpPr>
          <p:nvPr/>
        </p:nvCxnSpPr>
        <p:spPr>
          <a:xfrm flipH="1">
            <a:off x="1634773" y="1870089"/>
            <a:ext cx="287268" cy="1332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>
            <a:off x="1166498" y="2240532"/>
            <a:ext cx="10262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hasValue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84" name="Rectangle 1083"/>
          <p:cNvSpPr/>
          <p:nvPr/>
        </p:nvSpPr>
        <p:spPr>
          <a:xfrm>
            <a:off x="1125979" y="3202899"/>
            <a:ext cx="1017588" cy="500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085" name="TextBox 1084"/>
          <p:cNvSpPr txBox="1"/>
          <p:nvPr/>
        </p:nvSpPr>
        <p:spPr>
          <a:xfrm>
            <a:off x="1078663" y="3258973"/>
            <a:ext cx="6862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value</a:t>
            </a:r>
          </a:p>
        </p:txBody>
      </p:sp>
      <p:cxnSp>
        <p:nvCxnSpPr>
          <p:cNvPr id="64" name="Straight Arrow Connector 63"/>
          <p:cNvCxnSpPr>
            <a:stCxn id="4" idx="4"/>
            <a:endCxn id="67" idx="0"/>
          </p:cNvCxnSpPr>
          <p:nvPr/>
        </p:nvCxnSpPr>
        <p:spPr>
          <a:xfrm>
            <a:off x="2210594" y="1916113"/>
            <a:ext cx="312462" cy="18869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22041" y="2607157"/>
            <a:ext cx="995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hasUnits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99089" y="3803064"/>
            <a:ext cx="6479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units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780" y="5565208"/>
            <a:ext cx="4228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AU" sz="3200" dirty="0">
                <a:solidFill>
                  <a:prstClr val="black"/>
                </a:solidFill>
                <a:ea typeface="MS PGothic" pitchFamily="34" charset="-128"/>
              </a:rPr>
              <a:t>INDICATOR </a:t>
            </a:r>
            <a:r>
              <a:rPr lang="en-AU" sz="3200" dirty="0" smtClean="0">
                <a:solidFill>
                  <a:prstClr val="black"/>
                </a:solidFill>
                <a:ea typeface="MS PGothic" pitchFamily="34" charset="-128"/>
              </a:rPr>
              <a:t>CLASS</a:t>
            </a:r>
          </a:p>
          <a:p>
            <a:pPr defTabSz="914400">
              <a:defRPr/>
            </a:pPr>
            <a:r>
              <a:rPr lang="en-AU" sz="2000" dirty="0" smtClean="0">
                <a:solidFill>
                  <a:prstClr val="black"/>
                </a:solidFill>
                <a:ea typeface="MS PGothic" pitchFamily="34" charset="-128"/>
              </a:rPr>
              <a:t>(informed by City Data Ontology</a:t>
            </a:r>
          </a:p>
          <a:p>
            <a:pPr defTabSz="914400">
              <a:defRPr/>
            </a:pPr>
            <a:r>
              <a:rPr lang="en-AU" sz="2000" dirty="0">
                <a:solidFill>
                  <a:prstClr val="black"/>
                </a:solidFill>
                <a:ea typeface="MS PGothic" pitchFamily="34" charset="-128"/>
              </a:rPr>
              <a:t>http://citydata.wu.ac.at/ontology.html</a:t>
            </a:r>
          </a:p>
        </p:txBody>
      </p:sp>
      <p:sp>
        <p:nvSpPr>
          <p:cNvPr id="92" name="Oval 91"/>
          <p:cNvSpPr/>
          <p:nvPr/>
        </p:nvSpPr>
        <p:spPr>
          <a:xfrm>
            <a:off x="6691269" y="815626"/>
            <a:ext cx="1554529" cy="1660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cxnSp>
        <p:nvCxnSpPr>
          <p:cNvPr id="1091" name="Curved Connector 1090"/>
          <p:cNvCxnSpPr>
            <a:stCxn id="92" idx="6"/>
            <a:endCxn id="1069" idx="6"/>
          </p:cNvCxnSpPr>
          <p:nvPr/>
        </p:nvCxnSpPr>
        <p:spPr>
          <a:xfrm flipH="1">
            <a:off x="6773863" y="1646064"/>
            <a:ext cx="1471935" cy="3274407"/>
          </a:xfrm>
          <a:prstGeom prst="curvedConnector3">
            <a:avLst>
              <a:gd name="adj1" fmla="val -15531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Curved Connector 1093"/>
          <p:cNvCxnSpPr>
            <a:stCxn id="92" idx="6"/>
            <a:endCxn id="84" idx="6"/>
          </p:cNvCxnSpPr>
          <p:nvPr/>
        </p:nvCxnSpPr>
        <p:spPr>
          <a:xfrm flipH="1">
            <a:off x="6470650" y="1646064"/>
            <a:ext cx="1775148" cy="3914155"/>
          </a:xfrm>
          <a:prstGeom prst="curvedConnector3">
            <a:avLst>
              <a:gd name="adj1" fmla="val -1287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Curved Connector 1097"/>
          <p:cNvCxnSpPr>
            <a:stCxn id="92" idx="6"/>
            <a:endCxn id="81" idx="6"/>
          </p:cNvCxnSpPr>
          <p:nvPr/>
        </p:nvCxnSpPr>
        <p:spPr>
          <a:xfrm flipH="1">
            <a:off x="5813425" y="1646064"/>
            <a:ext cx="2432373" cy="4485655"/>
          </a:xfrm>
          <a:prstGeom prst="curvedConnector3">
            <a:avLst>
              <a:gd name="adj1" fmla="val -939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03792" y="525026"/>
            <a:ext cx="186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hasSpatialContext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4735739" y="1843569"/>
            <a:ext cx="2109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hasTemporalContext</a:t>
            </a:r>
            <a:endParaRPr lang="en-AU" dirty="0"/>
          </a:p>
        </p:txBody>
      </p:sp>
      <p:sp>
        <p:nvSpPr>
          <p:cNvPr id="48182" name="TextBox 48181"/>
          <p:cNvSpPr txBox="1"/>
          <p:nvPr/>
        </p:nvSpPr>
        <p:spPr>
          <a:xfrm>
            <a:off x="152423" y="2713039"/>
            <a:ext cx="10140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  <a:r>
              <a:rPr lang="en-AU" dirty="0" smtClean="0"/>
              <a:t>ategory</a:t>
            </a:r>
            <a:endParaRPr lang="en-AU" dirty="0"/>
          </a:p>
        </p:txBody>
      </p:sp>
      <p:cxnSp>
        <p:nvCxnSpPr>
          <p:cNvPr id="48184" name="Straight Arrow Connector 48183"/>
          <p:cNvCxnSpPr>
            <a:stCxn id="4" idx="3"/>
            <a:endCxn id="48182" idx="0"/>
          </p:cNvCxnSpPr>
          <p:nvPr/>
        </p:nvCxnSpPr>
        <p:spPr>
          <a:xfrm flipH="1">
            <a:off x="659461" y="1789642"/>
            <a:ext cx="1052167" cy="9233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85" name="TextBox 48184"/>
          <p:cNvSpPr txBox="1"/>
          <p:nvPr/>
        </p:nvSpPr>
        <p:spPr>
          <a:xfrm>
            <a:off x="78388" y="1844704"/>
            <a:ext cx="134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hasCategory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7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09682" y="1052513"/>
            <a:ext cx="1706563" cy="86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71782" y="822325"/>
            <a:ext cx="1223963" cy="43180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87795" y="182564"/>
            <a:ext cx="12460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PopDensity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747" y="658814"/>
            <a:ext cx="32430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Density of Population in a region</a:t>
            </a:r>
          </a:p>
        </p:txBody>
      </p:sp>
      <p:sp>
        <p:nvSpPr>
          <p:cNvPr id="11" name="Oval 10"/>
          <p:cNvSpPr/>
          <p:nvPr/>
        </p:nvSpPr>
        <p:spPr>
          <a:xfrm>
            <a:off x="4227515" y="1276350"/>
            <a:ext cx="1258887" cy="6794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78325" y="1420814"/>
            <a:ext cx="913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Context</a:t>
            </a:r>
          </a:p>
        </p:txBody>
      </p:sp>
      <p:cxnSp>
        <p:nvCxnSpPr>
          <p:cNvPr id="14" name="Straight Arrow Connector 13"/>
          <p:cNvCxnSpPr>
            <a:stCxn id="4" idx="7"/>
          </p:cNvCxnSpPr>
          <p:nvPr/>
        </p:nvCxnSpPr>
        <p:spPr>
          <a:xfrm flipV="1">
            <a:off x="2665420" y="390525"/>
            <a:ext cx="1265237" cy="788988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  <a:endCxn id="11" idx="2"/>
          </p:cNvCxnSpPr>
          <p:nvPr/>
        </p:nvCxnSpPr>
        <p:spPr>
          <a:xfrm>
            <a:off x="2916245" y="1484313"/>
            <a:ext cx="1311275" cy="13176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162" name="Group 20"/>
          <p:cNvGrpSpPr>
            <a:grpSpLocks/>
          </p:cNvGrpSpPr>
          <p:nvPr/>
        </p:nvGrpSpPr>
        <p:grpSpPr bwMode="auto">
          <a:xfrm>
            <a:off x="5940425" y="1172092"/>
            <a:ext cx="1295400" cy="646331"/>
            <a:chOff x="5940152" y="1171861"/>
            <a:chExt cx="1296144" cy="646048"/>
          </a:xfrm>
        </p:grpSpPr>
        <p:sp>
          <p:nvSpPr>
            <p:cNvPr id="17" name="Oval 16"/>
            <p:cNvSpPr/>
            <p:nvPr/>
          </p:nvSpPr>
          <p:spPr>
            <a:xfrm>
              <a:off x="5940152" y="1179280"/>
              <a:ext cx="1296144" cy="622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41098" y="1171861"/>
              <a:ext cx="1002773" cy="6460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 smtClean="0">
                  <a:solidFill>
                    <a:prstClr val="black"/>
                  </a:solidFill>
                  <a:ea typeface="MS PGothic" pitchFamily="34" charset="-128"/>
                </a:rPr>
                <a:t>Brisbane</a:t>
              </a:r>
            </a:p>
            <a:p>
              <a:pPr defTabSz="914400">
                <a:defRPr/>
              </a:pPr>
              <a:r>
                <a:rPr lang="en-AU" dirty="0" smtClean="0">
                  <a:solidFill>
                    <a:prstClr val="black"/>
                  </a:solidFill>
                  <a:ea typeface="MS PGothic" pitchFamily="34" charset="-128"/>
                </a:rPr>
                <a:t>    SA3</a:t>
              </a:r>
              <a:endParaRPr lang="en-AU" dirty="0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  <p:cxnSp>
        <p:nvCxnSpPr>
          <p:cNvPr id="20" name="Straight Arrow Connector 19"/>
          <p:cNvCxnSpPr>
            <a:stCxn id="11" idx="6"/>
            <a:endCxn id="17" idx="2"/>
          </p:cNvCxnSpPr>
          <p:nvPr/>
        </p:nvCxnSpPr>
        <p:spPr>
          <a:xfrm flipV="1">
            <a:off x="5486407" y="1490663"/>
            <a:ext cx="454025" cy="1254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164" name="Group 22"/>
          <p:cNvGrpSpPr>
            <a:grpSpLocks/>
          </p:cNvGrpSpPr>
          <p:nvPr/>
        </p:nvGrpSpPr>
        <p:grpSpPr bwMode="auto">
          <a:xfrm>
            <a:off x="5880090" y="2016125"/>
            <a:ext cx="1443231" cy="622300"/>
            <a:chOff x="5940152" y="1179280"/>
            <a:chExt cx="1442039" cy="622028"/>
          </a:xfrm>
        </p:grpSpPr>
        <p:sp>
          <p:nvSpPr>
            <p:cNvPr id="24" name="Oval 23"/>
            <p:cNvSpPr/>
            <p:nvPr/>
          </p:nvSpPr>
          <p:spPr>
            <a:xfrm>
              <a:off x="5940152" y="1179280"/>
              <a:ext cx="1414880" cy="622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82909" y="1309398"/>
              <a:ext cx="1299282" cy="3691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09/08/2016</a:t>
              </a:r>
            </a:p>
          </p:txBody>
        </p:sp>
      </p:grpSp>
      <p:cxnSp>
        <p:nvCxnSpPr>
          <p:cNvPr id="26" name="Straight Arrow Connector 25"/>
          <p:cNvCxnSpPr>
            <a:stCxn id="11" idx="5"/>
          </p:cNvCxnSpPr>
          <p:nvPr/>
        </p:nvCxnSpPr>
        <p:spPr>
          <a:xfrm>
            <a:off x="5302250" y="1857379"/>
            <a:ext cx="638175" cy="3730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4" idx="5"/>
          </p:cNvCxnSpPr>
          <p:nvPr/>
        </p:nvCxnSpPr>
        <p:spPr>
          <a:xfrm>
            <a:off x="2665413" y="1790714"/>
            <a:ext cx="1562100" cy="847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/>
          <p:cNvCxnSpPr/>
          <p:nvPr/>
        </p:nvCxnSpPr>
        <p:spPr>
          <a:xfrm>
            <a:off x="2411413" y="1870089"/>
            <a:ext cx="1774387" cy="18187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/>
          <p:cNvSpPr txBox="1"/>
          <p:nvPr/>
        </p:nvSpPr>
        <p:spPr>
          <a:xfrm>
            <a:off x="2554297" y="508000"/>
            <a:ext cx="10054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hasLabel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3" name="TextBox 1032"/>
          <p:cNvSpPr txBox="1"/>
          <p:nvPr/>
        </p:nvSpPr>
        <p:spPr>
          <a:xfrm>
            <a:off x="2868623" y="1493839"/>
            <a:ext cx="12352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hasContext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4" name="TextBox 1033"/>
          <p:cNvSpPr txBox="1"/>
          <p:nvPr/>
        </p:nvSpPr>
        <p:spPr>
          <a:xfrm>
            <a:off x="3055938" y="2062164"/>
            <a:ext cx="12606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hasMethod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5" name="TextBox 1034"/>
          <p:cNvSpPr txBox="1"/>
          <p:nvPr/>
        </p:nvSpPr>
        <p:spPr>
          <a:xfrm>
            <a:off x="2597153" y="3000375"/>
            <a:ext cx="12811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hasFormula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6" name="Oval 1035"/>
          <p:cNvSpPr/>
          <p:nvPr/>
        </p:nvSpPr>
        <p:spPr>
          <a:xfrm>
            <a:off x="3708400" y="3643320"/>
            <a:ext cx="1423988" cy="65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037" name="TextBox 1036"/>
          <p:cNvSpPr txBox="1"/>
          <p:nvPr/>
        </p:nvSpPr>
        <p:spPr>
          <a:xfrm>
            <a:off x="3930650" y="3787775"/>
            <a:ext cx="958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Formula</a:t>
            </a:r>
          </a:p>
        </p:txBody>
      </p:sp>
      <p:cxnSp>
        <p:nvCxnSpPr>
          <p:cNvPr id="1040" name="Straight Arrow Connector 1039"/>
          <p:cNvCxnSpPr/>
          <p:nvPr/>
        </p:nvCxnSpPr>
        <p:spPr>
          <a:xfrm>
            <a:off x="5083176" y="4060825"/>
            <a:ext cx="1926121" cy="655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6363224" y="4068989"/>
            <a:ext cx="1865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hasPrefixNotation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43" name="TextBox 1042"/>
          <p:cNvSpPr txBox="1"/>
          <p:nvPr/>
        </p:nvSpPr>
        <p:spPr>
          <a:xfrm>
            <a:off x="7069487" y="4531896"/>
            <a:ext cx="9253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“/(A,B)”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3070232" y="987425"/>
            <a:ext cx="14830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hasDescriptor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1065" name="Straight Arrow Connector 1064"/>
          <p:cNvCxnSpPr/>
          <p:nvPr/>
        </p:nvCxnSpPr>
        <p:spPr>
          <a:xfrm>
            <a:off x="4721107" y="4253655"/>
            <a:ext cx="1130631" cy="97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/>
          <p:cNvCxnSpPr>
            <a:stCxn id="1036" idx="4"/>
            <a:endCxn id="81" idx="0"/>
          </p:cNvCxnSpPr>
          <p:nvPr/>
        </p:nvCxnSpPr>
        <p:spPr>
          <a:xfrm flipH="1">
            <a:off x="4361753" y="4300545"/>
            <a:ext cx="58641" cy="11715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180" name="Group 79"/>
          <p:cNvGrpSpPr>
            <a:grpSpLocks/>
          </p:cNvGrpSpPr>
          <p:nvPr/>
        </p:nvGrpSpPr>
        <p:grpSpPr bwMode="auto">
          <a:xfrm>
            <a:off x="3686271" y="5472127"/>
            <a:ext cx="1362559" cy="574675"/>
            <a:chOff x="5940152" y="4941168"/>
            <a:chExt cx="1070208" cy="576064"/>
          </a:xfrm>
        </p:grpSpPr>
        <p:sp>
          <p:nvSpPr>
            <p:cNvPr id="81" name="Oval 80"/>
            <p:cNvSpPr/>
            <p:nvPr/>
          </p:nvSpPr>
          <p:spPr>
            <a:xfrm>
              <a:off x="5940152" y="4941168"/>
              <a:ext cx="1061100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068582" y="5044604"/>
              <a:ext cx="941778" cy="3702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Population</a:t>
              </a:r>
            </a:p>
          </p:txBody>
        </p:sp>
      </p:grpSp>
      <p:grpSp>
        <p:nvGrpSpPr>
          <p:cNvPr id="49181" name="Group 82"/>
          <p:cNvGrpSpPr>
            <a:grpSpLocks/>
          </p:cNvGrpSpPr>
          <p:nvPr/>
        </p:nvGrpSpPr>
        <p:grpSpPr bwMode="auto">
          <a:xfrm>
            <a:off x="5492740" y="5144436"/>
            <a:ext cx="1060450" cy="576262"/>
            <a:chOff x="5940152" y="4941168"/>
            <a:chExt cx="1061390" cy="576064"/>
          </a:xfrm>
        </p:grpSpPr>
        <p:sp>
          <p:nvSpPr>
            <p:cNvPr id="84" name="Oval 83"/>
            <p:cNvSpPr/>
            <p:nvPr/>
          </p:nvSpPr>
          <p:spPr>
            <a:xfrm>
              <a:off x="5940152" y="4941168"/>
              <a:ext cx="1061390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68853" y="5044320"/>
              <a:ext cx="621426" cy="3692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Area</a:t>
              </a:r>
            </a:p>
          </p:txBody>
        </p:sp>
      </p:grpSp>
      <p:sp>
        <p:nvSpPr>
          <p:cNvPr id="1077" name="TextBox 1076"/>
          <p:cNvSpPr txBox="1"/>
          <p:nvPr/>
        </p:nvSpPr>
        <p:spPr>
          <a:xfrm>
            <a:off x="3641123" y="4814386"/>
            <a:ext cx="63991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hasA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78" name="TextBox 1077"/>
          <p:cNvSpPr txBox="1"/>
          <p:nvPr/>
        </p:nvSpPr>
        <p:spPr>
          <a:xfrm>
            <a:off x="5080001" y="4548189"/>
            <a:ext cx="6319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hasB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1081" name="Straight Arrow Connector 1080"/>
          <p:cNvCxnSpPr>
            <a:stCxn id="4" idx="3"/>
            <a:endCxn id="1084" idx="0"/>
          </p:cNvCxnSpPr>
          <p:nvPr/>
        </p:nvCxnSpPr>
        <p:spPr>
          <a:xfrm flipH="1">
            <a:off x="615957" y="1790714"/>
            <a:ext cx="842963" cy="12096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>
            <a:off x="533407" y="2141539"/>
            <a:ext cx="10262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hasValue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84" name="Rectangle 1083"/>
          <p:cNvSpPr/>
          <p:nvPr/>
        </p:nvSpPr>
        <p:spPr>
          <a:xfrm>
            <a:off x="107950" y="3000389"/>
            <a:ext cx="1017588" cy="500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085" name="TextBox 1084"/>
          <p:cNvSpPr txBox="1"/>
          <p:nvPr/>
        </p:nvSpPr>
        <p:spPr>
          <a:xfrm>
            <a:off x="196857" y="3082925"/>
            <a:ext cx="6862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value</a:t>
            </a:r>
          </a:p>
        </p:txBody>
      </p:sp>
      <p:cxnSp>
        <p:nvCxnSpPr>
          <p:cNvPr id="64" name="Straight Arrow Connector 63"/>
          <p:cNvCxnSpPr>
            <a:stCxn id="4" idx="4"/>
          </p:cNvCxnSpPr>
          <p:nvPr/>
        </p:nvCxnSpPr>
        <p:spPr>
          <a:xfrm flipH="1">
            <a:off x="1560514" y="1916113"/>
            <a:ext cx="501650" cy="20558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2419" y="2638425"/>
            <a:ext cx="995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hasUnits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1607" y="1309689"/>
            <a:ext cx="13630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PopDensity1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03695" y="2574925"/>
            <a:ext cx="12348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“Calculate”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6131" y="3971925"/>
            <a:ext cx="18165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“people per km</a:t>
            </a:r>
            <a:r>
              <a:rPr lang="en-AU" baseline="30000" dirty="0">
                <a:solidFill>
                  <a:prstClr val="black"/>
                </a:solidFill>
                <a:ea typeface="MS PGothic" pitchFamily="34" charset="-128"/>
              </a:rPr>
              <a:t>2</a:t>
            </a: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”</a:t>
            </a:r>
          </a:p>
        </p:txBody>
      </p:sp>
      <p:cxnSp>
        <p:nvCxnSpPr>
          <p:cNvPr id="31" name="Straight Arrow Connector 30"/>
          <p:cNvCxnSpPr>
            <a:stCxn id="84" idx="6"/>
          </p:cNvCxnSpPr>
          <p:nvPr/>
        </p:nvCxnSpPr>
        <p:spPr>
          <a:xfrm>
            <a:off x="6553190" y="5432567"/>
            <a:ext cx="1180527" cy="2881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737932" y="5183718"/>
            <a:ext cx="995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 smtClean="0">
                <a:solidFill>
                  <a:prstClr val="black"/>
                </a:solidFill>
                <a:ea typeface="MS PGothic" pitchFamily="34" charset="-128"/>
              </a:rPr>
              <a:t>hasUnits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73" name="Straight Arrow Connector 72"/>
          <p:cNvCxnSpPr>
            <a:stCxn id="81" idx="5"/>
          </p:cNvCxnSpPr>
          <p:nvPr/>
        </p:nvCxnSpPr>
        <p:spPr>
          <a:xfrm>
            <a:off x="4839390" y="5962643"/>
            <a:ext cx="404123" cy="5439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85800" y="6073563"/>
            <a:ext cx="10262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 smtClean="0">
                <a:solidFill>
                  <a:prstClr val="black"/>
                </a:solidFill>
                <a:ea typeface="MS PGothic" pitchFamily="34" charset="-128"/>
              </a:rPr>
              <a:t>hasValue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34427" y="5619087"/>
            <a:ext cx="2047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“square </a:t>
            </a: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kilometers</a:t>
            </a: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”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256414" y="6441887"/>
            <a:ext cx="6862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value</a:t>
            </a:r>
          </a:p>
        </p:txBody>
      </p:sp>
      <p:cxnSp>
        <p:nvCxnSpPr>
          <p:cNvPr id="89" name="Straight Arrow Connector 88"/>
          <p:cNvCxnSpPr>
            <a:stCxn id="84" idx="5"/>
          </p:cNvCxnSpPr>
          <p:nvPr/>
        </p:nvCxnSpPr>
        <p:spPr>
          <a:xfrm>
            <a:off x="6397891" y="5636306"/>
            <a:ext cx="925430" cy="5236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226586" y="5608007"/>
            <a:ext cx="10262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hasValue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23321" y="6093849"/>
            <a:ext cx="6862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value</a:t>
            </a:r>
          </a:p>
        </p:txBody>
      </p:sp>
      <p:sp>
        <p:nvSpPr>
          <p:cNvPr id="93" name="Oval 92"/>
          <p:cNvSpPr/>
          <p:nvPr/>
        </p:nvSpPr>
        <p:spPr>
          <a:xfrm>
            <a:off x="5711825" y="1052513"/>
            <a:ext cx="1752600" cy="1752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cxnSp>
        <p:nvCxnSpPr>
          <p:cNvPr id="2055" name="Straight Arrow Connector 2054"/>
          <p:cNvCxnSpPr>
            <a:stCxn id="93" idx="4"/>
            <a:endCxn id="84" idx="0"/>
          </p:cNvCxnSpPr>
          <p:nvPr/>
        </p:nvCxnSpPr>
        <p:spPr>
          <a:xfrm flipH="1">
            <a:off x="6022965" y="2805113"/>
            <a:ext cx="565160" cy="23393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2055"/>
          <p:cNvSpPr txBox="1"/>
          <p:nvPr/>
        </p:nvSpPr>
        <p:spPr>
          <a:xfrm>
            <a:off x="6434145" y="3319464"/>
            <a:ext cx="9430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hasArea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553267" y="2759075"/>
            <a:ext cx="1690371" cy="27130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91113" y="3000375"/>
            <a:ext cx="15212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hasPopulation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2054" name="Straight Arrow Connector 2053"/>
          <p:cNvCxnSpPr>
            <a:stCxn id="81" idx="3"/>
          </p:cNvCxnSpPr>
          <p:nvPr/>
        </p:nvCxnSpPr>
        <p:spPr>
          <a:xfrm flipH="1">
            <a:off x="3559700" y="5962643"/>
            <a:ext cx="324415" cy="5439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2056"/>
          <p:cNvSpPr txBox="1"/>
          <p:nvPr/>
        </p:nvSpPr>
        <p:spPr>
          <a:xfrm>
            <a:off x="2784381" y="5975270"/>
            <a:ext cx="114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hasSource</a:t>
            </a:r>
            <a:endParaRPr lang="en-AU" dirty="0"/>
          </a:p>
        </p:txBody>
      </p:sp>
      <p:sp>
        <p:nvSpPr>
          <p:cNvPr id="2059" name="TextBox 2058"/>
          <p:cNvSpPr txBox="1"/>
          <p:nvPr/>
        </p:nvSpPr>
        <p:spPr>
          <a:xfrm>
            <a:off x="3314210" y="648866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URI</a:t>
            </a:r>
            <a:endParaRPr lang="en-AU" dirty="0"/>
          </a:p>
        </p:txBody>
      </p:sp>
      <p:cxnSp>
        <p:nvCxnSpPr>
          <p:cNvPr id="2066" name="Straight Arrow Connector 2065"/>
          <p:cNvCxnSpPr>
            <a:stCxn id="84" idx="4"/>
          </p:cNvCxnSpPr>
          <p:nvPr/>
        </p:nvCxnSpPr>
        <p:spPr>
          <a:xfrm>
            <a:off x="6022965" y="5720698"/>
            <a:ext cx="650178" cy="7859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TextBox 2066"/>
          <p:cNvSpPr txBox="1"/>
          <p:nvPr/>
        </p:nvSpPr>
        <p:spPr>
          <a:xfrm>
            <a:off x="5824753" y="5988419"/>
            <a:ext cx="114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hasSource</a:t>
            </a:r>
            <a:endParaRPr lang="en-AU" dirty="0"/>
          </a:p>
        </p:txBody>
      </p:sp>
      <p:sp>
        <p:nvSpPr>
          <p:cNvPr id="2068" name="TextBox 2067"/>
          <p:cNvSpPr txBox="1"/>
          <p:nvPr/>
        </p:nvSpPr>
        <p:spPr>
          <a:xfrm>
            <a:off x="6562173" y="6506607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URI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665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09682" y="1052513"/>
            <a:ext cx="1706563" cy="86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71782" y="822325"/>
            <a:ext cx="1223963" cy="43180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87795" y="182564"/>
            <a:ext cx="12460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PopDensity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747" y="658814"/>
            <a:ext cx="32430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Density of Population in a region</a:t>
            </a:r>
          </a:p>
        </p:txBody>
      </p:sp>
      <p:sp>
        <p:nvSpPr>
          <p:cNvPr id="11" name="Oval 10"/>
          <p:cNvSpPr/>
          <p:nvPr/>
        </p:nvSpPr>
        <p:spPr>
          <a:xfrm>
            <a:off x="4227515" y="1276350"/>
            <a:ext cx="1258887" cy="6794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78325" y="1420814"/>
            <a:ext cx="913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Context</a:t>
            </a:r>
          </a:p>
        </p:txBody>
      </p:sp>
      <p:cxnSp>
        <p:nvCxnSpPr>
          <p:cNvPr id="14" name="Straight Arrow Connector 13"/>
          <p:cNvCxnSpPr>
            <a:stCxn id="4" idx="7"/>
          </p:cNvCxnSpPr>
          <p:nvPr/>
        </p:nvCxnSpPr>
        <p:spPr>
          <a:xfrm flipV="1">
            <a:off x="2665420" y="390525"/>
            <a:ext cx="1265237" cy="788988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  <a:endCxn id="11" idx="2"/>
          </p:cNvCxnSpPr>
          <p:nvPr/>
        </p:nvCxnSpPr>
        <p:spPr>
          <a:xfrm>
            <a:off x="2916245" y="1484313"/>
            <a:ext cx="1311275" cy="13176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162" name="Group 20"/>
          <p:cNvGrpSpPr>
            <a:grpSpLocks/>
          </p:cNvGrpSpPr>
          <p:nvPr/>
        </p:nvGrpSpPr>
        <p:grpSpPr bwMode="auto">
          <a:xfrm>
            <a:off x="5940425" y="1172092"/>
            <a:ext cx="1295400" cy="646331"/>
            <a:chOff x="5940152" y="1171861"/>
            <a:chExt cx="1296144" cy="646048"/>
          </a:xfrm>
        </p:grpSpPr>
        <p:sp>
          <p:nvSpPr>
            <p:cNvPr id="17" name="Oval 16"/>
            <p:cNvSpPr/>
            <p:nvPr/>
          </p:nvSpPr>
          <p:spPr>
            <a:xfrm>
              <a:off x="5940152" y="1179280"/>
              <a:ext cx="1296144" cy="622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41098" y="1171861"/>
              <a:ext cx="1002773" cy="6460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 smtClean="0">
                  <a:solidFill>
                    <a:prstClr val="black"/>
                  </a:solidFill>
                  <a:ea typeface="MS PGothic" pitchFamily="34" charset="-128"/>
                </a:rPr>
                <a:t>Brisbane</a:t>
              </a:r>
            </a:p>
            <a:p>
              <a:pPr defTabSz="914400">
                <a:defRPr/>
              </a:pPr>
              <a:r>
                <a:rPr lang="en-AU" dirty="0" smtClean="0">
                  <a:solidFill>
                    <a:prstClr val="black"/>
                  </a:solidFill>
                  <a:ea typeface="MS PGothic" pitchFamily="34" charset="-128"/>
                </a:rPr>
                <a:t>    SA3</a:t>
              </a:r>
              <a:endParaRPr lang="en-AU" dirty="0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  <p:cxnSp>
        <p:nvCxnSpPr>
          <p:cNvPr id="20" name="Straight Arrow Connector 19"/>
          <p:cNvCxnSpPr>
            <a:stCxn id="11" idx="6"/>
            <a:endCxn id="17" idx="2"/>
          </p:cNvCxnSpPr>
          <p:nvPr/>
        </p:nvCxnSpPr>
        <p:spPr>
          <a:xfrm flipV="1">
            <a:off x="5486407" y="1490663"/>
            <a:ext cx="454025" cy="1254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164" name="Group 22"/>
          <p:cNvGrpSpPr>
            <a:grpSpLocks/>
          </p:cNvGrpSpPr>
          <p:nvPr/>
        </p:nvGrpSpPr>
        <p:grpSpPr bwMode="auto">
          <a:xfrm>
            <a:off x="5880090" y="2016125"/>
            <a:ext cx="1443231" cy="622300"/>
            <a:chOff x="5940152" y="1179280"/>
            <a:chExt cx="1442039" cy="622028"/>
          </a:xfrm>
        </p:grpSpPr>
        <p:sp>
          <p:nvSpPr>
            <p:cNvPr id="24" name="Oval 23"/>
            <p:cNvSpPr/>
            <p:nvPr/>
          </p:nvSpPr>
          <p:spPr>
            <a:xfrm>
              <a:off x="5940152" y="1179280"/>
              <a:ext cx="1414880" cy="622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82909" y="1309398"/>
              <a:ext cx="1299282" cy="3691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09/08/2016</a:t>
              </a:r>
            </a:p>
          </p:txBody>
        </p:sp>
      </p:grpSp>
      <p:cxnSp>
        <p:nvCxnSpPr>
          <p:cNvPr id="26" name="Straight Arrow Connector 25"/>
          <p:cNvCxnSpPr>
            <a:stCxn id="11" idx="5"/>
          </p:cNvCxnSpPr>
          <p:nvPr/>
        </p:nvCxnSpPr>
        <p:spPr>
          <a:xfrm>
            <a:off x="5302250" y="1857379"/>
            <a:ext cx="638175" cy="3730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4" idx="5"/>
          </p:cNvCxnSpPr>
          <p:nvPr/>
        </p:nvCxnSpPr>
        <p:spPr>
          <a:xfrm>
            <a:off x="2665413" y="1790714"/>
            <a:ext cx="1562100" cy="847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/>
          <p:cNvCxnSpPr/>
          <p:nvPr/>
        </p:nvCxnSpPr>
        <p:spPr>
          <a:xfrm>
            <a:off x="2411413" y="1870089"/>
            <a:ext cx="1774387" cy="18187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/>
          <p:cNvSpPr txBox="1"/>
          <p:nvPr/>
        </p:nvSpPr>
        <p:spPr>
          <a:xfrm>
            <a:off x="2554297" y="508000"/>
            <a:ext cx="10054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hasLabel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3" name="TextBox 1032"/>
          <p:cNvSpPr txBox="1"/>
          <p:nvPr/>
        </p:nvSpPr>
        <p:spPr>
          <a:xfrm>
            <a:off x="2868623" y="1493839"/>
            <a:ext cx="12352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hasContext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4" name="TextBox 1033"/>
          <p:cNvSpPr txBox="1"/>
          <p:nvPr/>
        </p:nvSpPr>
        <p:spPr>
          <a:xfrm>
            <a:off x="3055938" y="2062164"/>
            <a:ext cx="12606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hasMethod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5" name="TextBox 1034"/>
          <p:cNvSpPr txBox="1"/>
          <p:nvPr/>
        </p:nvSpPr>
        <p:spPr>
          <a:xfrm>
            <a:off x="2597153" y="3000375"/>
            <a:ext cx="12811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hasFormula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6" name="Oval 1035"/>
          <p:cNvSpPr/>
          <p:nvPr/>
        </p:nvSpPr>
        <p:spPr>
          <a:xfrm>
            <a:off x="3708400" y="3643320"/>
            <a:ext cx="1423988" cy="65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037" name="TextBox 1036"/>
          <p:cNvSpPr txBox="1"/>
          <p:nvPr/>
        </p:nvSpPr>
        <p:spPr>
          <a:xfrm>
            <a:off x="3930650" y="3787775"/>
            <a:ext cx="958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Formula</a:t>
            </a:r>
          </a:p>
        </p:txBody>
      </p:sp>
      <p:cxnSp>
        <p:nvCxnSpPr>
          <p:cNvPr id="1040" name="Straight Arrow Connector 1039"/>
          <p:cNvCxnSpPr>
            <a:endCxn id="1043" idx="1"/>
          </p:cNvCxnSpPr>
          <p:nvPr/>
        </p:nvCxnSpPr>
        <p:spPr>
          <a:xfrm>
            <a:off x="5083176" y="4060825"/>
            <a:ext cx="1986311" cy="655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6363224" y="4068989"/>
            <a:ext cx="1865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hasPrefixNotation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43" name="TextBox 1042"/>
          <p:cNvSpPr txBox="1"/>
          <p:nvPr/>
        </p:nvSpPr>
        <p:spPr>
          <a:xfrm>
            <a:off x="7069487" y="4531896"/>
            <a:ext cx="9253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“/(A,B)”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3070232" y="987425"/>
            <a:ext cx="14830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hasDescriptor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1065" name="Straight Arrow Connector 1064"/>
          <p:cNvCxnSpPr/>
          <p:nvPr/>
        </p:nvCxnSpPr>
        <p:spPr>
          <a:xfrm>
            <a:off x="4721107" y="4253655"/>
            <a:ext cx="1130631" cy="97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/>
          <p:cNvCxnSpPr>
            <a:stCxn id="1036" idx="4"/>
            <a:endCxn id="81" idx="0"/>
          </p:cNvCxnSpPr>
          <p:nvPr/>
        </p:nvCxnSpPr>
        <p:spPr>
          <a:xfrm>
            <a:off x="4420394" y="4300545"/>
            <a:ext cx="84626" cy="9115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180" name="Group 79"/>
          <p:cNvGrpSpPr>
            <a:grpSpLocks/>
          </p:cNvGrpSpPr>
          <p:nvPr/>
        </p:nvGrpSpPr>
        <p:grpSpPr bwMode="auto">
          <a:xfrm>
            <a:off x="3829538" y="5212077"/>
            <a:ext cx="1362559" cy="574675"/>
            <a:chOff x="5940152" y="4941168"/>
            <a:chExt cx="1070208" cy="576064"/>
          </a:xfrm>
        </p:grpSpPr>
        <p:sp>
          <p:nvSpPr>
            <p:cNvPr id="81" name="Oval 80"/>
            <p:cNvSpPr/>
            <p:nvPr/>
          </p:nvSpPr>
          <p:spPr>
            <a:xfrm>
              <a:off x="5940152" y="4941168"/>
              <a:ext cx="1061100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068582" y="5044604"/>
              <a:ext cx="941778" cy="3702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Population</a:t>
              </a:r>
            </a:p>
          </p:txBody>
        </p:sp>
      </p:grpSp>
      <p:grpSp>
        <p:nvGrpSpPr>
          <p:cNvPr id="49181" name="Group 82"/>
          <p:cNvGrpSpPr>
            <a:grpSpLocks/>
          </p:cNvGrpSpPr>
          <p:nvPr/>
        </p:nvGrpSpPr>
        <p:grpSpPr bwMode="auto">
          <a:xfrm>
            <a:off x="5492740" y="5144436"/>
            <a:ext cx="1060450" cy="576262"/>
            <a:chOff x="5940152" y="4941168"/>
            <a:chExt cx="1061390" cy="576064"/>
          </a:xfrm>
        </p:grpSpPr>
        <p:sp>
          <p:nvSpPr>
            <p:cNvPr id="84" name="Oval 83"/>
            <p:cNvSpPr/>
            <p:nvPr/>
          </p:nvSpPr>
          <p:spPr>
            <a:xfrm>
              <a:off x="5940152" y="4941168"/>
              <a:ext cx="1061390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68853" y="5044320"/>
              <a:ext cx="621426" cy="3692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Area</a:t>
              </a:r>
            </a:p>
          </p:txBody>
        </p:sp>
      </p:grpSp>
      <p:sp>
        <p:nvSpPr>
          <p:cNvPr id="1077" name="TextBox 1076"/>
          <p:cNvSpPr txBox="1"/>
          <p:nvPr/>
        </p:nvSpPr>
        <p:spPr>
          <a:xfrm>
            <a:off x="3887795" y="4646613"/>
            <a:ext cx="63991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hasA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78" name="TextBox 1077"/>
          <p:cNvSpPr txBox="1"/>
          <p:nvPr/>
        </p:nvSpPr>
        <p:spPr>
          <a:xfrm>
            <a:off x="5310974" y="4566142"/>
            <a:ext cx="6319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hasB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1081" name="Straight Arrow Connector 1080"/>
          <p:cNvCxnSpPr>
            <a:stCxn id="4" idx="3"/>
            <a:endCxn id="1084" idx="0"/>
          </p:cNvCxnSpPr>
          <p:nvPr/>
        </p:nvCxnSpPr>
        <p:spPr>
          <a:xfrm flipH="1">
            <a:off x="615957" y="1790714"/>
            <a:ext cx="842963" cy="12096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/>
          <p:cNvSpPr txBox="1"/>
          <p:nvPr/>
        </p:nvSpPr>
        <p:spPr>
          <a:xfrm>
            <a:off x="533407" y="2141539"/>
            <a:ext cx="10262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hasValue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84" name="Rectangle 1083"/>
          <p:cNvSpPr/>
          <p:nvPr/>
        </p:nvSpPr>
        <p:spPr>
          <a:xfrm>
            <a:off x="107950" y="3000389"/>
            <a:ext cx="1017588" cy="500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sp>
        <p:nvSpPr>
          <p:cNvPr id="1085" name="TextBox 1084"/>
          <p:cNvSpPr txBox="1"/>
          <p:nvPr/>
        </p:nvSpPr>
        <p:spPr>
          <a:xfrm>
            <a:off x="196857" y="3082925"/>
            <a:ext cx="6862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value</a:t>
            </a:r>
          </a:p>
        </p:txBody>
      </p:sp>
      <p:cxnSp>
        <p:nvCxnSpPr>
          <p:cNvPr id="64" name="Straight Arrow Connector 63"/>
          <p:cNvCxnSpPr>
            <a:stCxn id="4" idx="4"/>
          </p:cNvCxnSpPr>
          <p:nvPr/>
        </p:nvCxnSpPr>
        <p:spPr>
          <a:xfrm flipH="1">
            <a:off x="1560514" y="1916113"/>
            <a:ext cx="501650" cy="20558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2419" y="2638425"/>
            <a:ext cx="995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hasUnits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1607" y="1309689"/>
            <a:ext cx="13630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PopDensity1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03695" y="2574925"/>
            <a:ext cx="12348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“Calculate”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6131" y="3971925"/>
            <a:ext cx="18165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“people per km</a:t>
            </a:r>
            <a:r>
              <a:rPr lang="en-AU" baseline="30000" dirty="0">
                <a:solidFill>
                  <a:prstClr val="black"/>
                </a:solidFill>
                <a:ea typeface="MS PGothic" pitchFamily="34" charset="-128"/>
              </a:rPr>
              <a:t>2</a:t>
            </a: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”</a:t>
            </a:r>
          </a:p>
        </p:txBody>
      </p:sp>
      <p:cxnSp>
        <p:nvCxnSpPr>
          <p:cNvPr id="31" name="Straight Arrow Connector 30"/>
          <p:cNvCxnSpPr>
            <a:stCxn id="84" idx="6"/>
          </p:cNvCxnSpPr>
          <p:nvPr/>
        </p:nvCxnSpPr>
        <p:spPr>
          <a:xfrm>
            <a:off x="6553190" y="5432567"/>
            <a:ext cx="1180527" cy="2881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737932" y="5183718"/>
            <a:ext cx="11128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smtClean="0">
                <a:solidFill>
                  <a:prstClr val="black"/>
                </a:solidFill>
                <a:ea typeface="MS PGothic" pitchFamily="34" charset="-128"/>
              </a:rPr>
              <a:t>hasUnits1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73" name="Straight Arrow Connector 72"/>
          <p:cNvCxnSpPr>
            <a:stCxn id="81" idx="5"/>
            <a:endCxn id="77" idx="0"/>
          </p:cNvCxnSpPr>
          <p:nvPr/>
        </p:nvCxnSpPr>
        <p:spPr>
          <a:xfrm>
            <a:off x="4982657" y="5702593"/>
            <a:ext cx="616864" cy="7392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667379" y="5998625"/>
            <a:ext cx="10262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 smtClean="0">
                <a:solidFill>
                  <a:prstClr val="black"/>
                </a:solidFill>
                <a:ea typeface="MS PGothic" pitchFamily="34" charset="-128"/>
              </a:rPr>
              <a:t>hasValue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34427" y="5619087"/>
            <a:ext cx="2047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“square </a:t>
            </a: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kilometers</a:t>
            </a: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”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256414" y="6441887"/>
            <a:ext cx="6862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value</a:t>
            </a:r>
          </a:p>
        </p:txBody>
      </p:sp>
      <p:cxnSp>
        <p:nvCxnSpPr>
          <p:cNvPr id="89" name="Straight Arrow Connector 88"/>
          <p:cNvCxnSpPr>
            <a:stCxn id="84" idx="5"/>
          </p:cNvCxnSpPr>
          <p:nvPr/>
        </p:nvCxnSpPr>
        <p:spPr>
          <a:xfrm>
            <a:off x="6397891" y="5636306"/>
            <a:ext cx="925430" cy="5236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226586" y="5608007"/>
            <a:ext cx="10262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hasValue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23321" y="6093849"/>
            <a:ext cx="6862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>
                <a:solidFill>
                  <a:prstClr val="black"/>
                </a:solidFill>
                <a:ea typeface="MS PGothic" pitchFamily="34" charset="-128"/>
              </a:rPr>
              <a:t>value</a:t>
            </a:r>
          </a:p>
        </p:txBody>
      </p:sp>
      <p:sp>
        <p:nvSpPr>
          <p:cNvPr id="93" name="Oval 92"/>
          <p:cNvSpPr/>
          <p:nvPr/>
        </p:nvSpPr>
        <p:spPr>
          <a:xfrm>
            <a:off x="5711825" y="1052513"/>
            <a:ext cx="1752600" cy="1752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AU">
              <a:solidFill>
                <a:prstClr val="white"/>
              </a:solidFill>
            </a:endParaRPr>
          </a:p>
        </p:txBody>
      </p:sp>
      <p:cxnSp>
        <p:nvCxnSpPr>
          <p:cNvPr id="2055" name="Straight Arrow Connector 2054"/>
          <p:cNvCxnSpPr>
            <a:stCxn id="93" idx="4"/>
            <a:endCxn id="84" idx="0"/>
          </p:cNvCxnSpPr>
          <p:nvPr/>
        </p:nvCxnSpPr>
        <p:spPr>
          <a:xfrm flipH="1">
            <a:off x="6022965" y="2805113"/>
            <a:ext cx="565160" cy="23393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2055"/>
          <p:cNvSpPr txBox="1"/>
          <p:nvPr/>
        </p:nvSpPr>
        <p:spPr>
          <a:xfrm>
            <a:off x="6434145" y="3319464"/>
            <a:ext cx="9430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hasArea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834860" y="2759075"/>
            <a:ext cx="1408779" cy="2488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91113" y="3000375"/>
            <a:ext cx="15212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 err="1">
                <a:solidFill>
                  <a:prstClr val="black"/>
                </a:solidFill>
                <a:ea typeface="MS PGothic" pitchFamily="34" charset="-128"/>
              </a:rPr>
              <a:t>hasPopulation</a:t>
            </a:r>
            <a:endParaRPr lang="en-AU" dirty="0">
              <a:solidFill>
                <a:prstClr val="black"/>
              </a:solidFill>
              <a:ea typeface="MS PGothic" pitchFamily="34" charset="-128"/>
            </a:endParaRPr>
          </a:p>
        </p:txBody>
      </p:sp>
      <p:cxnSp>
        <p:nvCxnSpPr>
          <p:cNvPr id="2054" name="Straight Arrow Connector 2053"/>
          <p:cNvCxnSpPr>
            <a:stCxn id="81" idx="4"/>
          </p:cNvCxnSpPr>
          <p:nvPr/>
        </p:nvCxnSpPr>
        <p:spPr>
          <a:xfrm flipH="1">
            <a:off x="4281042" y="5786752"/>
            <a:ext cx="223978" cy="7542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2056"/>
          <p:cNvSpPr txBox="1"/>
          <p:nvPr/>
        </p:nvSpPr>
        <p:spPr>
          <a:xfrm>
            <a:off x="3521103" y="5975270"/>
            <a:ext cx="114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>
                <a:solidFill>
                  <a:prstClr val="black"/>
                </a:solidFill>
              </a:rPr>
              <a:t>hasSource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2059" name="TextBox 2058"/>
          <p:cNvSpPr txBox="1"/>
          <p:nvPr/>
        </p:nvSpPr>
        <p:spPr>
          <a:xfrm>
            <a:off x="4162951" y="6463181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prstClr val="black"/>
                </a:solidFill>
              </a:rPr>
              <a:t>URI</a:t>
            </a:r>
            <a:endParaRPr lang="en-AU" dirty="0">
              <a:solidFill>
                <a:prstClr val="black"/>
              </a:solidFill>
            </a:endParaRPr>
          </a:p>
        </p:txBody>
      </p:sp>
      <p:cxnSp>
        <p:nvCxnSpPr>
          <p:cNvPr id="2066" name="Straight Arrow Connector 2065"/>
          <p:cNvCxnSpPr>
            <a:stCxn id="84" idx="4"/>
          </p:cNvCxnSpPr>
          <p:nvPr/>
        </p:nvCxnSpPr>
        <p:spPr>
          <a:xfrm>
            <a:off x="6022965" y="5720698"/>
            <a:ext cx="650178" cy="7859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TextBox 2066"/>
          <p:cNvSpPr txBox="1"/>
          <p:nvPr/>
        </p:nvSpPr>
        <p:spPr>
          <a:xfrm>
            <a:off x="5824753" y="5988419"/>
            <a:ext cx="114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>
                <a:solidFill>
                  <a:prstClr val="black"/>
                </a:solidFill>
              </a:rPr>
              <a:t>hasSource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2068" name="TextBox 2067"/>
          <p:cNvSpPr txBox="1"/>
          <p:nvPr/>
        </p:nvSpPr>
        <p:spPr>
          <a:xfrm>
            <a:off x="6562173" y="6506607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prstClr val="black"/>
                </a:solidFill>
              </a:rPr>
              <a:t>URI</a:t>
            </a:r>
            <a:endParaRPr lang="en-AU" dirty="0">
              <a:solidFill>
                <a:prstClr val="black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-22224" y="4566142"/>
            <a:ext cx="3405987" cy="2288915"/>
            <a:chOff x="-22225" y="4575175"/>
            <a:chExt cx="3729883" cy="2279882"/>
          </a:xfrm>
        </p:grpSpPr>
        <p:grpSp>
          <p:nvGrpSpPr>
            <p:cNvPr id="72" name="Group 5"/>
            <p:cNvGrpSpPr>
              <a:grpSpLocks/>
            </p:cNvGrpSpPr>
            <p:nvPr/>
          </p:nvGrpSpPr>
          <p:grpSpPr bwMode="auto">
            <a:xfrm>
              <a:off x="919165" y="4575175"/>
              <a:ext cx="836612" cy="546100"/>
              <a:chOff x="597038" y="5039205"/>
              <a:chExt cx="837302" cy="546601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97038" y="5039205"/>
                <a:ext cx="837302" cy="54660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en-AU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716198" y="5110709"/>
                <a:ext cx="621388" cy="36967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AU" dirty="0">
                    <a:solidFill>
                      <a:prstClr val="black"/>
                    </a:solidFill>
                    <a:ea typeface="MS PGothic" pitchFamily="34" charset="-128"/>
                  </a:rPr>
                  <a:t>Area</a:t>
                </a:r>
              </a:p>
            </p:txBody>
          </p:sp>
        </p:grpSp>
        <p:cxnSp>
          <p:nvCxnSpPr>
            <p:cNvPr id="74" name="Straight Arrow Connector 73"/>
            <p:cNvCxnSpPr>
              <a:stCxn id="99" idx="3"/>
            </p:cNvCxnSpPr>
            <p:nvPr/>
          </p:nvCxnSpPr>
          <p:spPr>
            <a:xfrm flipH="1">
              <a:off x="746126" y="5041914"/>
              <a:ext cx="295275" cy="6000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99" idx="5"/>
            </p:cNvCxnSpPr>
            <p:nvPr/>
          </p:nvCxnSpPr>
          <p:spPr>
            <a:xfrm>
              <a:off x="1633545" y="5041914"/>
              <a:ext cx="193675" cy="5826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-22225" y="5062539"/>
              <a:ext cx="111280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hasUnits1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744670" y="5080000"/>
              <a:ext cx="111280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hasUnits2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2231" y="5568950"/>
              <a:ext cx="116269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square km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744670" y="5541963"/>
              <a:ext cx="136947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square miles</a:t>
              </a:r>
            </a:p>
          </p:txBody>
        </p:sp>
        <p:grpSp>
          <p:nvGrpSpPr>
            <p:cNvPr id="87" name="Group 78"/>
            <p:cNvGrpSpPr>
              <a:grpSpLocks/>
            </p:cNvGrpSpPr>
            <p:nvPr/>
          </p:nvGrpSpPr>
          <p:grpSpPr bwMode="auto">
            <a:xfrm>
              <a:off x="682632" y="6207138"/>
              <a:ext cx="1435735" cy="647919"/>
              <a:chOff x="616482" y="5910719"/>
              <a:chExt cx="1435520" cy="648011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616482" y="5910719"/>
                <a:ext cx="1403140" cy="6477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en-AU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824414" y="5912307"/>
                <a:ext cx="1227588" cy="6464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AU" dirty="0">
                    <a:solidFill>
                      <a:prstClr val="black"/>
                    </a:solidFill>
                    <a:ea typeface="MS PGothic" pitchFamily="34" charset="-128"/>
                  </a:rPr>
                  <a:t>Conversion</a:t>
                </a:r>
              </a:p>
              <a:p>
                <a:pPr defTabSz="914400">
                  <a:defRPr/>
                </a:pPr>
                <a:r>
                  <a:rPr lang="en-AU" dirty="0">
                    <a:solidFill>
                      <a:prstClr val="black"/>
                    </a:solidFill>
                    <a:ea typeface="MS PGothic" pitchFamily="34" charset="-128"/>
                  </a:rPr>
                  <a:t>Factor</a:t>
                </a:r>
              </a:p>
            </p:txBody>
          </p:sp>
        </p:grpSp>
        <p:cxnSp>
          <p:nvCxnSpPr>
            <p:cNvPr id="88" name="Straight Arrow Connector 87"/>
            <p:cNvCxnSpPr/>
            <p:nvPr/>
          </p:nvCxnSpPr>
          <p:spPr>
            <a:xfrm flipH="1" flipV="1">
              <a:off x="746127" y="5827713"/>
              <a:ext cx="173038" cy="4699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1755775" y="5827713"/>
              <a:ext cx="261938" cy="4699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98" idx="3"/>
            </p:cNvCxnSpPr>
            <p:nvPr/>
          </p:nvCxnSpPr>
          <p:spPr>
            <a:xfrm flipV="1">
              <a:off x="2118367" y="6530987"/>
              <a:ext cx="797877" cy="9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17720" y="6137275"/>
              <a:ext cx="102624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 err="1">
                  <a:solidFill>
                    <a:prstClr val="black"/>
                  </a:solidFill>
                  <a:ea typeface="MS PGothic" pitchFamily="34" charset="-128"/>
                </a:rPr>
                <a:t>hasValue</a:t>
              </a:r>
              <a:endParaRPr lang="en-AU" dirty="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97207" y="6356350"/>
              <a:ext cx="71045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AU" dirty="0">
                  <a:solidFill>
                    <a:prstClr val="black"/>
                  </a:solidFill>
                  <a:ea typeface="MS PGothic" pitchFamily="34" charset="-128"/>
                </a:rPr>
                <a:t>0.386</a:t>
              </a:r>
            </a:p>
          </p:txBody>
        </p:sp>
      </p:grpSp>
      <p:cxnSp>
        <p:nvCxnSpPr>
          <p:cNvPr id="27" name="Elbow Connector 26"/>
          <p:cNvCxnSpPr/>
          <p:nvPr/>
        </p:nvCxnSpPr>
        <p:spPr>
          <a:xfrm>
            <a:off x="0" y="4438321"/>
            <a:ext cx="3383763" cy="1270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70616" y="4438321"/>
            <a:ext cx="0" cy="2424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7474726" y="1184037"/>
            <a:ext cx="154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SpatialContext</a:t>
            </a:r>
            <a:endParaRPr lang="en-AU" dirty="0"/>
          </a:p>
        </p:txBody>
      </p:sp>
      <p:sp>
        <p:nvSpPr>
          <p:cNvPr id="2050" name="TextBox 2049"/>
          <p:cNvSpPr txBox="1"/>
          <p:nvPr/>
        </p:nvSpPr>
        <p:spPr>
          <a:xfrm>
            <a:off x="7323321" y="2389743"/>
            <a:ext cx="178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TemporalContext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675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231819"/>
            <a:ext cx="7631796" cy="53914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231819"/>
            <a:ext cx="459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Australian Statistical Geography Standard ASGS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516216" y="4005064"/>
            <a:ext cx="24797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GeographicRegion</a:t>
            </a:r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Name (</a:t>
            </a:r>
            <a:r>
              <a:rPr lang="en-AU" dirty="0" err="1" smtClean="0"/>
              <a:t>geonames</a:t>
            </a:r>
            <a:r>
              <a:rPr lang="en-A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 smtClean="0"/>
              <a:t>GeographicLevel</a:t>
            </a:r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Centroid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Boundary (shape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Contains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 smtClean="0"/>
              <a:t>ContainedWithin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57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AU" dirty="0" smtClean="0"/>
              <a:t>Proposed Approach – Dynamic Interoperability between Indicators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00808"/>
            <a:ext cx="9325097" cy="4968254"/>
          </a:xfrm>
        </p:spPr>
        <p:txBody>
          <a:bodyPr rtlCol="0">
            <a:normAutofit fontScale="62500" lnSpcReduction="20000"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Develop user interface (not ontology editor) that allows users to 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/>
              <a:t>S</a:t>
            </a:r>
            <a:r>
              <a:rPr lang="en-AU" dirty="0" smtClean="0"/>
              <a:t>earch, browse existing indicators in UADI ontology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Find similar indicators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Modify existing indicators &amp; define their own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Indicator definition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Label, Description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Category (Transport, Economy, Environment, Housing, Health)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Method (Count, Calculate, Statistic, Observe, Measure, Complex)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b="1" dirty="0" smtClean="0"/>
              <a:t>Input Variables </a:t>
            </a:r>
          </a:p>
          <a:p>
            <a:pPr lvl="2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b="1" dirty="0" smtClean="0"/>
              <a:t>URIs link to raw data via APIs (SDMX to Census data)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b="1" dirty="0"/>
              <a:t>Mathematical </a:t>
            </a:r>
            <a:r>
              <a:rPr lang="en-AU" b="1" dirty="0" smtClean="0"/>
              <a:t>formula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b="1" dirty="0" smtClean="0"/>
              <a:t>Relationships </a:t>
            </a:r>
            <a:r>
              <a:rPr lang="en-AU" dirty="0" smtClean="0"/>
              <a:t>to </a:t>
            </a:r>
            <a:r>
              <a:rPr lang="en-AU" dirty="0"/>
              <a:t>other indicators (</a:t>
            </a:r>
            <a:r>
              <a:rPr lang="en-AU" dirty="0" err="1" smtClean="0"/>
              <a:t>owl:equivalentProperty</a:t>
            </a:r>
            <a:r>
              <a:rPr lang="en-AU" dirty="0" smtClean="0"/>
              <a:t>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User interactively specifies: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Spatial context - region/city, geographic level (SA2, SA3, LGA)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Temporal context (2001, 2006, 2011)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AU" dirty="0" smtClean="0"/>
              <a:t>Preferred Indicator values are dynamically generated and displayed on choropleths/graphs/tables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704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93" y="2642960"/>
            <a:ext cx="695433" cy="69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1087426" y="263700"/>
            <a:ext cx="7901159" cy="5445409"/>
          </a:xfrm>
          <a:prstGeom prst="rect">
            <a:avLst/>
          </a:prstGeom>
          <a:solidFill>
            <a:schemeClr val="bg2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9803" y="233856"/>
            <a:ext cx="2059532" cy="1895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6080" y="336150"/>
            <a:ext cx="106697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AU" sz="1400" dirty="0" smtClean="0">
                <a:solidFill>
                  <a:prstClr val="black"/>
                </a:solidFill>
              </a:rPr>
              <a:t>Web </a:t>
            </a:r>
            <a:r>
              <a:rPr lang="en-AU" sz="1400" dirty="0">
                <a:solidFill>
                  <a:prstClr val="black"/>
                </a:solidFill>
              </a:rPr>
              <a:t>Portal</a:t>
            </a:r>
          </a:p>
          <a:p>
            <a:pPr defTabSz="914400"/>
            <a:r>
              <a:rPr lang="en-AU" sz="1400" dirty="0">
                <a:solidFill>
                  <a:prstClr val="black"/>
                </a:solidFill>
              </a:rPr>
              <a:t>HTML/JS/</a:t>
            </a:r>
          </a:p>
          <a:p>
            <a:pPr defTabSz="914400"/>
            <a:r>
              <a:rPr lang="en-AU" sz="1400" dirty="0">
                <a:solidFill>
                  <a:prstClr val="black"/>
                </a:solidFill>
              </a:rPr>
              <a:t>CSS/JSON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15016" y="1295641"/>
            <a:ext cx="30813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68281" y="336150"/>
            <a:ext cx="931679" cy="910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25772" y="2337750"/>
            <a:ext cx="2228356" cy="820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>
              <a:solidFill>
                <a:prstClr val="white"/>
              </a:solidFill>
            </a:endParaRPr>
          </a:p>
        </p:txBody>
      </p:sp>
      <p:cxnSp>
        <p:nvCxnSpPr>
          <p:cNvPr id="33" name="Straight Arrow Connector 32"/>
          <p:cNvCxnSpPr>
            <a:stCxn id="10" idx="2"/>
          </p:cNvCxnSpPr>
          <p:nvPr/>
        </p:nvCxnSpPr>
        <p:spPr>
          <a:xfrm>
            <a:off x="4409569" y="2129639"/>
            <a:ext cx="0" cy="27774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1006310" y="5867943"/>
            <a:ext cx="1466998" cy="6574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43165" y="5844635"/>
            <a:ext cx="1284565" cy="628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350" dirty="0" err="1">
                <a:solidFill>
                  <a:prstClr val="black"/>
                </a:solidFill>
              </a:rPr>
              <a:t>ABS.Stat</a:t>
            </a:r>
            <a:endParaRPr lang="en-AU" sz="1350" dirty="0">
              <a:solidFill>
                <a:prstClr val="black"/>
              </a:solidFill>
            </a:endParaRPr>
          </a:p>
          <a:p>
            <a:pPr defTabSz="914400"/>
            <a:r>
              <a:rPr lang="en-AU" sz="1350" dirty="0">
                <a:solidFill>
                  <a:prstClr val="black"/>
                </a:solidFill>
              </a:rPr>
              <a:t>SDMX Server</a:t>
            </a:r>
          </a:p>
        </p:txBody>
      </p:sp>
      <p:cxnSp>
        <p:nvCxnSpPr>
          <p:cNvPr id="76" name="Straight Arrow Connector 75"/>
          <p:cNvCxnSpPr>
            <a:stCxn id="27" idx="2"/>
          </p:cNvCxnSpPr>
          <p:nvPr/>
        </p:nvCxnSpPr>
        <p:spPr>
          <a:xfrm>
            <a:off x="4339950" y="3158728"/>
            <a:ext cx="0" cy="36265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053006" y="3637862"/>
            <a:ext cx="1711713" cy="1368431"/>
            <a:chOff x="1972492" y="4153989"/>
            <a:chExt cx="1894114" cy="1280160"/>
          </a:xfrm>
        </p:grpSpPr>
        <p:sp>
          <p:nvSpPr>
            <p:cNvPr id="34" name="Rectangle 33"/>
            <p:cNvSpPr/>
            <p:nvPr/>
          </p:nvSpPr>
          <p:spPr>
            <a:xfrm>
              <a:off x="1972492" y="4153989"/>
              <a:ext cx="1854925" cy="1280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AU" sz="1350">
                <a:solidFill>
                  <a:prstClr val="white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1972492" y="4428309"/>
              <a:ext cx="1894114" cy="1306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478351" y="4153989"/>
              <a:ext cx="808224" cy="259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AU" sz="1200" dirty="0">
                  <a:solidFill>
                    <a:prstClr val="black"/>
                  </a:solidFill>
                </a:rPr>
                <a:t>REST API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967090" y="3640760"/>
            <a:ext cx="1338747" cy="1037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967090" y="3889197"/>
            <a:ext cx="1367031" cy="1183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25771" y="3615052"/>
            <a:ext cx="1101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200" dirty="0" smtClean="0">
                <a:solidFill>
                  <a:prstClr val="black"/>
                </a:solidFill>
              </a:rPr>
              <a:t>REST/JSON </a:t>
            </a:r>
            <a:r>
              <a:rPr lang="en-AU" sz="1200" dirty="0">
                <a:solidFill>
                  <a:prstClr val="black"/>
                </a:solidFill>
              </a:rPr>
              <a:t>API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516405" y="3625920"/>
            <a:ext cx="1167205" cy="1052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 dirty="0">
              <a:solidFill>
                <a:prstClr val="white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516406" y="3887296"/>
            <a:ext cx="1191865" cy="12445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34715" y="3625920"/>
            <a:ext cx="48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200" dirty="0">
                <a:solidFill>
                  <a:prstClr val="black"/>
                </a:solidFill>
              </a:rPr>
              <a:t>REST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889022" y="3641271"/>
            <a:ext cx="1062415" cy="1037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>
              <a:solidFill>
                <a:prstClr val="white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889021" y="3899741"/>
            <a:ext cx="1062416" cy="845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84793" y="3640479"/>
            <a:ext cx="48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200" dirty="0">
                <a:solidFill>
                  <a:prstClr val="black"/>
                </a:solidFill>
              </a:rPr>
              <a:t>REST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53295" y="5801681"/>
            <a:ext cx="1101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200" dirty="0" smtClean="0">
                <a:solidFill>
                  <a:prstClr val="black"/>
                </a:solidFill>
              </a:rPr>
              <a:t>REST/JSON </a:t>
            </a:r>
            <a:r>
              <a:rPr lang="en-AU" sz="1200" dirty="0">
                <a:solidFill>
                  <a:prstClr val="black"/>
                </a:solidFill>
              </a:rPr>
              <a:t>API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18151" y="3974717"/>
            <a:ext cx="1746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400" dirty="0">
                <a:solidFill>
                  <a:prstClr val="black"/>
                </a:solidFill>
              </a:rPr>
              <a:t>Data Provider </a:t>
            </a:r>
            <a:r>
              <a:rPr lang="en-AU" sz="1400" dirty="0" smtClean="0">
                <a:solidFill>
                  <a:prstClr val="black"/>
                </a:solidFill>
              </a:rPr>
              <a:t>Service</a:t>
            </a:r>
            <a:endParaRPr lang="en-AU" sz="1400" dirty="0">
              <a:solidFill>
                <a:prstClr val="black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4032" y="4502624"/>
            <a:ext cx="1230349" cy="3716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AU" sz="1350" dirty="0">
                <a:solidFill>
                  <a:prstClr val="black"/>
                </a:solidFill>
              </a:rPr>
              <a:t>SDMX Client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18589" y="3984071"/>
            <a:ext cx="15386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400" dirty="0" err="1" smtClean="0">
                <a:solidFill>
                  <a:prstClr val="black"/>
                </a:solidFill>
              </a:rPr>
              <a:t>DataSet</a:t>
            </a:r>
            <a:r>
              <a:rPr lang="en-AU" sz="1400" dirty="0" smtClean="0">
                <a:solidFill>
                  <a:prstClr val="black"/>
                </a:solidFill>
              </a:rPr>
              <a:t>/Metadata</a:t>
            </a:r>
            <a:endParaRPr lang="en-AU" sz="1400" dirty="0">
              <a:solidFill>
                <a:prstClr val="black"/>
              </a:solidFill>
            </a:endParaRPr>
          </a:p>
          <a:p>
            <a:pPr defTabSz="914400"/>
            <a:r>
              <a:rPr lang="en-AU" sz="1400" dirty="0" smtClean="0">
                <a:solidFill>
                  <a:prstClr val="black"/>
                </a:solidFill>
              </a:rPr>
              <a:t>Registry</a:t>
            </a:r>
            <a:endParaRPr lang="en-AU" sz="1400" dirty="0">
              <a:solidFill>
                <a:prstClr val="black"/>
              </a:solidFill>
            </a:endParaRPr>
          </a:p>
          <a:p>
            <a:pPr defTabSz="914400"/>
            <a:endParaRPr lang="en-AU" sz="1400" i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68129" y="3951409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200" dirty="0" err="1">
                <a:solidFill>
                  <a:prstClr val="black"/>
                </a:solidFill>
              </a:rPr>
              <a:t>Geoclassification</a:t>
            </a:r>
            <a:endParaRPr lang="en-AU" sz="1200" dirty="0">
              <a:solidFill>
                <a:prstClr val="black"/>
              </a:solidFill>
            </a:endParaRPr>
          </a:p>
          <a:p>
            <a:pPr defTabSz="914400"/>
            <a:r>
              <a:rPr lang="en-AU" sz="1200" i="1" dirty="0" err="1">
                <a:solidFill>
                  <a:prstClr val="black"/>
                </a:solidFill>
              </a:rPr>
              <a:t>NodeJS</a:t>
            </a:r>
            <a:endParaRPr lang="en-AU" sz="1200" i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74800" y="3966862"/>
            <a:ext cx="974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200" dirty="0">
                <a:solidFill>
                  <a:prstClr val="black"/>
                </a:solidFill>
              </a:rPr>
              <a:t>VTS/</a:t>
            </a:r>
            <a:r>
              <a:rPr lang="en-AU" sz="1200" dirty="0" err="1">
                <a:solidFill>
                  <a:prstClr val="black"/>
                </a:solidFill>
              </a:rPr>
              <a:t>GeoInfo</a:t>
            </a:r>
            <a:endParaRPr lang="en-AU" sz="1200" dirty="0">
              <a:solidFill>
                <a:prstClr val="black"/>
              </a:solidFill>
            </a:endParaRPr>
          </a:p>
          <a:p>
            <a:pPr defTabSz="914400"/>
            <a:r>
              <a:rPr lang="en-AU" sz="1200" i="1" dirty="0" err="1">
                <a:solidFill>
                  <a:prstClr val="black"/>
                </a:solidFill>
              </a:rPr>
              <a:t>NodeJS</a:t>
            </a:r>
            <a:endParaRPr lang="en-AU" sz="1200" i="1" dirty="0">
              <a:solidFill>
                <a:prstClr val="black"/>
              </a:solidFill>
            </a:endParaRPr>
          </a:p>
        </p:txBody>
      </p:sp>
      <p:sp>
        <p:nvSpPr>
          <p:cNvPr id="65" name="Can 64"/>
          <p:cNvSpPr/>
          <p:nvPr/>
        </p:nvSpPr>
        <p:spPr>
          <a:xfrm>
            <a:off x="3238134" y="4940075"/>
            <a:ext cx="1056851" cy="662687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67" name="Can 66"/>
          <p:cNvSpPr/>
          <p:nvPr/>
        </p:nvSpPr>
        <p:spPr>
          <a:xfrm>
            <a:off x="5345632" y="4958814"/>
            <a:ext cx="1016150" cy="643947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05587" y="5102304"/>
            <a:ext cx="112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sz="1400" i="1" dirty="0" err="1" smtClean="0">
                <a:solidFill>
                  <a:prstClr val="black"/>
                </a:solidFill>
              </a:rPr>
              <a:t>PostGreSQL</a:t>
            </a:r>
            <a:r>
              <a:rPr lang="en-AU" sz="1400" i="1" dirty="0" smtClean="0">
                <a:solidFill>
                  <a:prstClr val="black"/>
                </a:solidFill>
              </a:rPr>
              <a:t>+</a:t>
            </a:r>
          </a:p>
          <a:p>
            <a:pPr defTabSz="914400"/>
            <a:r>
              <a:rPr lang="en-AU" sz="1400" i="1" dirty="0" err="1" smtClean="0">
                <a:solidFill>
                  <a:prstClr val="black"/>
                </a:solidFill>
              </a:rPr>
              <a:t>PostGIS</a:t>
            </a:r>
            <a:endParaRPr lang="en-AU" sz="1400" i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78222" y="2584350"/>
            <a:ext cx="15192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AU" sz="1400" b="1" dirty="0" smtClean="0">
                <a:solidFill>
                  <a:prstClr val="black"/>
                </a:solidFill>
              </a:rPr>
              <a:t>Statistical Analyses</a:t>
            </a:r>
            <a:endParaRPr lang="en-AU" sz="1400" b="1" dirty="0">
              <a:solidFill>
                <a:prstClr val="black"/>
              </a:solidFill>
            </a:endParaRPr>
          </a:p>
          <a:p>
            <a:pPr defTabSz="914400"/>
            <a:r>
              <a:rPr lang="en-AU" sz="1200" i="1" dirty="0" smtClean="0">
                <a:solidFill>
                  <a:prstClr val="black"/>
                </a:solidFill>
              </a:rPr>
              <a:t>Java/R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796395" y="3404718"/>
            <a:ext cx="6342637" cy="1213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849439" y="3404718"/>
            <a:ext cx="0" cy="27690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8104734" y="3431973"/>
            <a:ext cx="22517" cy="2457334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3771315" y="4642376"/>
            <a:ext cx="1" cy="3284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305587" y="4674149"/>
            <a:ext cx="248959" cy="296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8" idx="2"/>
          </p:cNvCxnSpPr>
          <p:nvPr/>
        </p:nvCxnSpPr>
        <p:spPr>
          <a:xfrm flipH="1">
            <a:off x="6075045" y="4678700"/>
            <a:ext cx="345185" cy="32759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805800" y="4779051"/>
            <a:ext cx="0" cy="108889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465863" y="1267866"/>
            <a:ext cx="192256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AU" sz="1400" b="1" dirty="0">
                <a:solidFill>
                  <a:prstClr val="black"/>
                </a:solidFill>
              </a:rPr>
              <a:t>Visualization Services</a:t>
            </a:r>
          </a:p>
          <a:p>
            <a:pPr defTabSz="914400"/>
            <a:r>
              <a:rPr lang="en-AU" sz="1200" dirty="0" err="1">
                <a:solidFill>
                  <a:prstClr val="black"/>
                </a:solidFill>
              </a:rPr>
              <a:t>OpenLayers</a:t>
            </a:r>
            <a:r>
              <a:rPr lang="en-AU" sz="1200" dirty="0">
                <a:solidFill>
                  <a:prstClr val="black"/>
                </a:solidFill>
              </a:rPr>
              <a:t> Mapping</a:t>
            </a:r>
          </a:p>
          <a:p>
            <a:pPr defTabSz="914400"/>
            <a:r>
              <a:rPr lang="en-AU" sz="1200" dirty="0">
                <a:solidFill>
                  <a:prstClr val="black"/>
                </a:solidFill>
              </a:rPr>
              <a:t>Processing.js</a:t>
            </a:r>
          </a:p>
          <a:p>
            <a:pPr defTabSz="914400"/>
            <a:r>
              <a:rPr lang="en-AU" sz="1200" dirty="0" smtClean="0">
                <a:solidFill>
                  <a:prstClr val="black"/>
                </a:solidFill>
              </a:rPr>
              <a:t>Google Charts</a:t>
            </a:r>
            <a:endParaRPr lang="en-AU" sz="1200" dirty="0">
              <a:solidFill>
                <a:prstClr val="black"/>
              </a:solidFill>
            </a:endParaRPr>
          </a:p>
        </p:txBody>
      </p:sp>
      <p:cxnSp>
        <p:nvCxnSpPr>
          <p:cNvPr id="118" name="Elbow Connector 117"/>
          <p:cNvCxnSpPr>
            <a:endCxn id="116" idx="2"/>
          </p:cNvCxnSpPr>
          <p:nvPr/>
        </p:nvCxnSpPr>
        <p:spPr>
          <a:xfrm flipV="1">
            <a:off x="5439335" y="2129640"/>
            <a:ext cx="1987809" cy="267056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/>
          <p:nvPr/>
        </p:nvCxnSpPr>
        <p:spPr>
          <a:xfrm>
            <a:off x="4822664" y="903700"/>
            <a:ext cx="2433573" cy="364166"/>
          </a:xfrm>
          <a:prstGeom prst="bentConnector3">
            <a:avLst>
              <a:gd name="adj1" fmla="val 100099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4913" y="2407379"/>
            <a:ext cx="1700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/>
              <a:t>Indicator Ontology</a:t>
            </a:r>
          </a:p>
          <a:p>
            <a:r>
              <a:rPr lang="en-AU" sz="1400" dirty="0" smtClean="0"/>
              <a:t>Semantic integration</a:t>
            </a:r>
          </a:p>
          <a:p>
            <a:r>
              <a:rPr lang="en-AU" sz="1400" dirty="0" smtClean="0"/>
              <a:t>Middleware</a:t>
            </a:r>
            <a:endParaRPr lang="en-AU" sz="14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5454128" y="2809678"/>
            <a:ext cx="122409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744063" y="2098863"/>
            <a:ext cx="0" cy="48548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452861" y="6088200"/>
            <a:ext cx="826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External </a:t>
            </a:r>
          </a:p>
          <a:p>
            <a:r>
              <a:rPr lang="en-AU" sz="1400" dirty="0" smtClean="0"/>
              <a:t>Datasets</a:t>
            </a:r>
            <a:endParaRPr lang="en-AU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3498644" y="1357844"/>
            <a:ext cx="178273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 smtClean="0"/>
              <a:t>Indicator Search,</a:t>
            </a:r>
          </a:p>
          <a:p>
            <a:r>
              <a:rPr lang="en-AU" sz="1400" dirty="0" smtClean="0"/>
              <a:t>Browse, Retrieve, Edit</a:t>
            </a:r>
          </a:p>
          <a:p>
            <a:r>
              <a:rPr lang="en-AU" sz="1400" dirty="0" smtClean="0"/>
              <a:t>SPARQL Endpoint</a:t>
            </a:r>
            <a:endParaRPr lang="en-AU" sz="1400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-424535" y="233857"/>
            <a:ext cx="2164344" cy="1680280"/>
            <a:chOff x="-1214174" y="182253"/>
            <a:chExt cx="3368629" cy="1680280"/>
          </a:xfrm>
        </p:grpSpPr>
        <p:sp>
          <p:nvSpPr>
            <p:cNvPr id="109" name="TextBox 39"/>
            <p:cNvSpPr txBox="1"/>
            <p:nvPr/>
          </p:nvSpPr>
          <p:spPr>
            <a:xfrm>
              <a:off x="-1214174" y="182253"/>
              <a:ext cx="2680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476162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323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428485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904647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380808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856970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333131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1809293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400" dirty="0" smtClean="0">
                  <a:solidFill>
                    <a:prstClr val="black"/>
                  </a:solidFill>
                </a:rPr>
                <a:t>User Access </a:t>
              </a:r>
            </a:p>
            <a:p>
              <a:pPr algn="ctr"/>
              <a:r>
                <a:rPr lang="en-AU" sz="1400" dirty="0" smtClean="0">
                  <a:solidFill>
                    <a:prstClr val="black"/>
                  </a:solidFill>
                </a:rPr>
                <a:t>via Browser</a:t>
              </a:r>
              <a:endParaRPr lang="en-AU" sz="1400" dirty="0">
                <a:solidFill>
                  <a:prstClr val="black"/>
                </a:solidFill>
              </a:endParaRPr>
            </a:p>
          </p:txBody>
        </p:sp>
        <p:pic>
          <p:nvPicPr>
            <p:cNvPr id="11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431" y="1436680"/>
              <a:ext cx="736778" cy="425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073" y="643148"/>
              <a:ext cx="1015382" cy="49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3368" y="791444"/>
              <a:ext cx="850168" cy="70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Can 2"/>
          <p:cNvSpPr/>
          <p:nvPr/>
        </p:nvSpPr>
        <p:spPr>
          <a:xfrm>
            <a:off x="1739809" y="2396696"/>
            <a:ext cx="1270487" cy="593981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1885447" y="2515481"/>
            <a:ext cx="92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RDF Triple</a:t>
            </a:r>
          </a:p>
          <a:p>
            <a:r>
              <a:rPr lang="en-AU" sz="1400" dirty="0" smtClean="0"/>
              <a:t>Store</a:t>
            </a:r>
            <a:endParaRPr lang="en-AU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967090" y="2693686"/>
            <a:ext cx="258682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3" idx="1"/>
          </p:cNvCxnSpPr>
          <p:nvPr/>
        </p:nvCxnSpPr>
        <p:spPr>
          <a:xfrm rot="5400000" flipH="1" flipV="1">
            <a:off x="2602088" y="1500141"/>
            <a:ext cx="669520" cy="1123591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6678222" y="6005189"/>
            <a:ext cx="748921" cy="6574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50" y="6014848"/>
            <a:ext cx="663082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601" y="6014848"/>
            <a:ext cx="665163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238134" y="5169608"/>
            <a:ext cx="1101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smtClean="0"/>
              <a:t>CKAN/DKAN </a:t>
            </a:r>
            <a:endParaRPr lang="en-AU" sz="14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3622970" y="3382930"/>
            <a:ext cx="0" cy="27690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078083" y="3349011"/>
            <a:ext cx="0" cy="27690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458211" y="3382930"/>
            <a:ext cx="0" cy="27690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297963" y="1295641"/>
            <a:ext cx="4886829" cy="21090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633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1"/>
          <p:cNvSpPr txBox="1"/>
          <p:nvPr/>
        </p:nvSpPr>
        <p:spPr>
          <a:xfrm>
            <a:off x="7599924" y="914751"/>
            <a:ext cx="1642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 err="1" smtClean="0">
                <a:solidFill>
                  <a:prstClr val="black"/>
                </a:solidFill>
              </a:rPr>
              <a:t>Midja</a:t>
            </a:r>
            <a:r>
              <a:rPr lang="en-AU" sz="2000" b="1" dirty="0" smtClean="0">
                <a:solidFill>
                  <a:prstClr val="black"/>
                </a:solidFill>
              </a:rPr>
              <a:t> Portal</a:t>
            </a:r>
          </a:p>
          <a:p>
            <a:r>
              <a:rPr lang="en-AU" sz="2000" b="1" dirty="0" smtClean="0">
                <a:solidFill>
                  <a:prstClr val="black"/>
                </a:solidFill>
              </a:rPr>
              <a:t>Web/Client Application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394346" y="1333322"/>
            <a:ext cx="863184" cy="1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948264" y="2059630"/>
            <a:ext cx="0" cy="158885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26473" y="2504365"/>
            <a:ext cx="8432936" cy="532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3"/>
          <p:cNvSpPr txBox="1"/>
          <p:nvPr/>
        </p:nvSpPr>
        <p:spPr>
          <a:xfrm>
            <a:off x="760019" y="2052262"/>
            <a:ext cx="3245081" cy="3781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46800" rIns="0" rtlCol="0">
            <a:spAutoFit/>
          </a:bodyPr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 smtClean="0">
                <a:solidFill>
                  <a:prstClr val="black"/>
                </a:solidFill>
              </a:rPr>
              <a:t> Authentication and access control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9614" y="336208"/>
            <a:ext cx="2404579" cy="1543961"/>
            <a:chOff x="463050" y="336199"/>
            <a:chExt cx="3742536" cy="1543961"/>
          </a:xfrm>
        </p:grpSpPr>
        <p:sp>
          <p:nvSpPr>
            <p:cNvPr id="12" name="TextBox 39"/>
            <p:cNvSpPr txBox="1"/>
            <p:nvPr/>
          </p:nvSpPr>
          <p:spPr>
            <a:xfrm>
              <a:off x="463050" y="336199"/>
              <a:ext cx="2680932" cy="659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476162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952323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428485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904647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380808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856970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333131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1809293" algn="l" defTabSz="1476162" rtl="0" eaLnBrk="1" latinLnBrk="0" hangingPunct="1">
                <a:defRPr sz="5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00" dirty="0" smtClean="0">
                  <a:solidFill>
                    <a:prstClr val="black"/>
                  </a:solidFill>
                </a:rPr>
                <a:t>Use Access via </a:t>
              </a:r>
              <a:r>
                <a:rPr lang="en-AU" sz="1800" dirty="0">
                  <a:solidFill>
                    <a:prstClr val="black"/>
                  </a:solidFill>
                </a:rPr>
                <a:t>Web </a:t>
              </a:r>
              <a:r>
                <a:rPr lang="en-AU" sz="1800" dirty="0" smtClean="0">
                  <a:solidFill>
                    <a:prstClr val="black"/>
                  </a:solidFill>
                </a:rPr>
                <a:t>Browser</a:t>
              </a:r>
              <a:endParaRPr lang="en-AU" sz="1800" dirty="0">
                <a:solidFill>
                  <a:prstClr val="black"/>
                </a:solidFill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280" y="1396831"/>
              <a:ext cx="670801" cy="483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854" y="777288"/>
              <a:ext cx="975732" cy="547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804" y="923438"/>
              <a:ext cx="1125137" cy="926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12" y="383917"/>
            <a:ext cx="2810152" cy="163967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 descr="http://www.iconhot.com/icon/png/rrze/720/database-postgres.png"/>
          <p:cNvPicPr>
            <a:picLocks noChangeAspect="1" noChangeArrowheads="1"/>
          </p:cNvPicPr>
          <p:nvPr/>
        </p:nvPicPr>
        <p:blipFill>
          <a:blip r:embed="rId6" cstate="print"/>
          <a:srcRect l="4511" r="4511"/>
          <a:stretch>
            <a:fillRect/>
          </a:stretch>
        </p:blipFill>
        <p:spPr bwMode="auto">
          <a:xfrm>
            <a:off x="2406436" y="4257409"/>
            <a:ext cx="812570" cy="91389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1452993" y="5595970"/>
            <a:ext cx="1205139" cy="754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6" name="TextBox 45"/>
          <p:cNvSpPr txBox="1"/>
          <p:nvPr/>
        </p:nvSpPr>
        <p:spPr>
          <a:xfrm>
            <a:off x="3870560" y="6257020"/>
            <a:ext cx="174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400" dirty="0" smtClean="0">
                <a:solidFill>
                  <a:prstClr val="black"/>
                </a:solidFill>
              </a:rPr>
              <a:t>ILOC, IARE, IREG</a:t>
            </a:r>
          </a:p>
          <a:p>
            <a:pPr algn="ctr"/>
            <a:r>
              <a:rPr lang="en-AU" sz="1400" dirty="0" smtClean="0">
                <a:solidFill>
                  <a:prstClr val="black"/>
                </a:solidFill>
              </a:rPr>
              <a:t>Geographies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17583" y="5095745"/>
            <a:ext cx="380276" cy="420452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0"/>
          <p:cNvSpPr txBox="1"/>
          <p:nvPr/>
        </p:nvSpPr>
        <p:spPr>
          <a:xfrm>
            <a:off x="7271997" y="6146568"/>
            <a:ext cx="1857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600" dirty="0" smtClean="0">
                <a:solidFill>
                  <a:prstClr val="black"/>
                </a:solidFill>
              </a:rPr>
              <a:t>Open Street Map</a:t>
            </a:r>
            <a:endParaRPr lang="en-AU" sz="1600" dirty="0">
              <a:solidFill>
                <a:prstClr val="black"/>
              </a:solidFill>
            </a:endParaRP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64575" y="5213523"/>
            <a:ext cx="1142427" cy="88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/>
          <p:nvPr/>
        </p:nvCxnSpPr>
        <p:spPr>
          <a:xfrm flipV="1">
            <a:off x="8200678" y="4625384"/>
            <a:ext cx="0" cy="616156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6442" y="5569146"/>
            <a:ext cx="1051401" cy="532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25" name="TextBox 46"/>
          <p:cNvSpPr txBox="1"/>
          <p:nvPr/>
        </p:nvSpPr>
        <p:spPr>
          <a:xfrm>
            <a:off x="121558" y="5577032"/>
            <a:ext cx="940324" cy="524311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400" dirty="0" smtClean="0">
                <a:solidFill>
                  <a:prstClr val="black"/>
                </a:solidFill>
              </a:rPr>
              <a:t>ABS</a:t>
            </a:r>
          </a:p>
          <a:p>
            <a:pPr algn="ctr"/>
            <a:r>
              <a:rPr lang="en-AU" sz="1400" dirty="0" smtClean="0">
                <a:solidFill>
                  <a:prstClr val="black"/>
                </a:solidFill>
              </a:rPr>
              <a:t>Census Data</a:t>
            </a:r>
          </a:p>
        </p:txBody>
      </p:sp>
      <p:sp>
        <p:nvSpPr>
          <p:cNvPr id="26" name="TextBox 37"/>
          <p:cNvSpPr txBox="1"/>
          <p:nvPr/>
        </p:nvSpPr>
        <p:spPr>
          <a:xfrm>
            <a:off x="1266016" y="5595970"/>
            <a:ext cx="1449804" cy="739754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Indigenous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Business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Australia Data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14609" y="5575581"/>
            <a:ext cx="1353336" cy="712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28" name="TextBox 52"/>
          <p:cNvSpPr txBox="1"/>
          <p:nvPr/>
        </p:nvSpPr>
        <p:spPr>
          <a:xfrm>
            <a:off x="2729483" y="5637632"/>
            <a:ext cx="1575178" cy="739754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AEDC Indigenous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Early Childhood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Data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850994" y="5043701"/>
            <a:ext cx="395355" cy="521980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266798" y="2635588"/>
            <a:ext cx="7769696" cy="409785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19006" y="4594908"/>
            <a:ext cx="24209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AU" sz="1600" dirty="0" err="1" smtClean="0">
                <a:solidFill>
                  <a:prstClr val="black"/>
                </a:solidFill>
              </a:rPr>
              <a:t>PostGreSQL</a:t>
            </a:r>
            <a:r>
              <a:rPr lang="en-AU" sz="1600" dirty="0" smtClean="0">
                <a:solidFill>
                  <a:prstClr val="black"/>
                </a:solidFill>
              </a:rPr>
              <a:t> + </a:t>
            </a:r>
            <a:r>
              <a:rPr lang="en-AU" sz="1600" dirty="0" err="1" smtClean="0">
                <a:solidFill>
                  <a:prstClr val="black"/>
                </a:solidFill>
              </a:rPr>
              <a:t>PostGIS</a:t>
            </a:r>
            <a:endParaRPr lang="en-AU" sz="1600" dirty="0">
              <a:solidFill>
                <a:prstClr val="black"/>
              </a:solidFill>
            </a:endParaRPr>
          </a:p>
        </p:txBody>
      </p:sp>
      <p:sp>
        <p:nvSpPr>
          <p:cNvPr id="3" name="Can 2"/>
          <p:cNvSpPr/>
          <p:nvPr/>
        </p:nvSpPr>
        <p:spPr>
          <a:xfrm>
            <a:off x="4252981" y="5492972"/>
            <a:ext cx="842918" cy="778835"/>
          </a:xfrm>
          <a:prstGeom prst="can">
            <a:avLst>
              <a:gd name="adj" fmla="val 1748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AU" sz="1600" dirty="0" smtClean="0">
                <a:solidFill>
                  <a:prstClr val="black"/>
                </a:solidFill>
              </a:rPr>
              <a:t>Shape </a:t>
            </a:r>
          </a:p>
          <a:p>
            <a:pPr algn="ctr" defTabSz="914400"/>
            <a:r>
              <a:rPr lang="en-AU" sz="1600" dirty="0" smtClean="0">
                <a:solidFill>
                  <a:prstClr val="black"/>
                </a:solidFill>
              </a:rPr>
              <a:t>Files</a:t>
            </a:r>
            <a:endParaRPr lang="en-AU" sz="1600" dirty="0">
              <a:solidFill>
                <a:prstClr val="black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49" y="3684701"/>
            <a:ext cx="742844" cy="74284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469524" y="3790105"/>
            <a:ext cx="146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dirty="0" smtClean="0">
                <a:solidFill>
                  <a:prstClr val="black"/>
                </a:solidFill>
              </a:rPr>
              <a:t>Statistical</a:t>
            </a:r>
          </a:p>
          <a:p>
            <a:pPr defTabSz="914400"/>
            <a:r>
              <a:rPr lang="en-AU" dirty="0" smtClean="0">
                <a:solidFill>
                  <a:prstClr val="black"/>
                </a:solidFill>
              </a:rPr>
              <a:t>Analysis Tools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870560" y="3779905"/>
            <a:ext cx="1915804" cy="666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>
              <a:solidFill>
                <a:prstClr val="white"/>
              </a:solidFill>
            </a:endParaRPr>
          </a:p>
        </p:txBody>
      </p:sp>
      <p:sp>
        <p:nvSpPr>
          <p:cNvPr id="9" name="TextBox 35"/>
          <p:cNvSpPr txBox="1"/>
          <p:nvPr/>
        </p:nvSpPr>
        <p:spPr>
          <a:xfrm>
            <a:off x="7509586" y="4053165"/>
            <a:ext cx="1452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76162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1476162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000" dirty="0" err="1" smtClean="0">
                <a:solidFill>
                  <a:prstClr val="black"/>
                </a:solidFill>
              </a:rPr>
              <a:t>CartoDB</a:t>
            </a:r>
            <a:r>
              <a:rPr lang="en-AU" sz="2000" dirty="0" smtClean="0">
                <a:solidFill>
                  <a:prstClr val="black"/>
                </a:solidFill>
              </a:rPr>
              <a:t>/ Open Layers</a:t>
            </a:r>
            <a:endParaRPr lang="en-AU" sz="20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67" y="3448537"/>
            <a:ext cx="1698993" cy="88697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658071" y="373411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dirty="0" smtClean="0">
                <a:solidFill>
                  <a:prstClr val="black"/>
                </a:solidFill>
              </a:rPr>
              <a:t>Google</a:t>
            </a:r>
          </a:p>
          <a:p>
            <a:pPr defTabSz="914400"/>
            <a:r>
              <a:rPr lang="en-AU" dirty="0" smtClean="0">
                <a:solidFill>
                  <a:prstClr val="black"/>
                </a:solidFill>
              </a:rPr>
              <a:t>Charts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544122" y="3648480"/>
            <a:ext cx="2417871" cy="1065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72806" y="2879331"/>
            <a:ext cx="218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b="1" dirty="0" smtClean="0">
                <a:solidFill>
                  <a:prstClr val="black"/>
                </a:solidFill>
              </a:rPr>
              <a:t>Visualization Tools</a:t>
            </a:r>
          </a:p>
          <a:p>
            <a:pPr defTabSz="914400"/>
            <a:r>
              <a:rPr lang="en-AU" dirty="0" smtClean="0">
                <a:solidFill>
                  <a:prstClr val="black"/>
                </a:solidFill>
              </a:rPr>
              <a:t>Maps/Graphs/Tables</a:t>
            </a:r>
            <a:endParaRPr lang="en-AU" dirty="0">
              <a:solidFill>
                <a:prstClr val="black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3418" y="3927238"/>
            <a:ext cx="905979" cy="18324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 flipV="1">
            <a:off x="3154193" y="4933462"/>
            <a:ext cx="1364006" cy="538610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221425" y="2875120"/>
            <a:ext cx="1390915" cy="6981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AU" dirty="0" smtClean="0">
                <a:solidFill>
                  <a:prstClr val="black"/>
                </a:solidFill>
              </a:rPr>
              <a:t>Web Server + Node.js</a:t>
            </a:r>
            <a:endParaRPr lang="en-AU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>
            <a:stCxn id="40" idx="0"/>
          </p:cNvCxnSpPr>
          <p:nvPr/>
        </p:nvCxnSpPr>
        <p:spPr>
          <a:xfrm flipH="1" flipV="1">
            <a:off x="4916882" y="2052262"/>
            <a:ext cx="1" cy="822858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40" idx="1"/>
            <a:endCxn id="7" idx="0"/>
          </p:cNvCxnSpPr>
          <p:nvPr/>
        </p:nvCxnSpPr>
        <p:spPr>
          <a:xfrm rot="10800000" flipV="1">
            <a:off x="2812721" y="3224193"/>
            <a:ext cx="1408704" cy="1033216"/>
          </a:xfrm>
          <a:prstGeom prst="bentConnector2">
            <a:avLst/>
          </a:prstGeom>
          <a:ln w="12700" cap="sq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920228" y="2088319"/>
            <a:ext cx="13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dirty="0" smtClean="0">
                <a:solidFill>
                  <a:prstClr val="black"/>
                </a:solidFill>
              </a:rPr>
              <a:t>Search/Filter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18134" y="2070886"/>
            <a:ext cx="189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dirty="0" smtClean="0">
                <a:solidFill>
                  <a:prstClr val="black"/>
                </a:solidFill>
              </a:rPr>
              <a:t>Retrieve &amp; Display</a:t>
            </a:r>
            <a:endParaRPr lang="en-AU" dirty="0">
              <a:solidFill>
                <a:prstClr val="black"/>
              </a:solidFill>
            </a:endParaRPr>
          </a:p>
        </p:txBody>
      </p:sp>
      <p:cxnSp>
        <p:nvCxnSpPr>
          <p:cNvPr id="44" name="Elbow Connector 43"/>
          <p:cNvCxnSpPr>
            <a:stCxn id="7" idx="1"/>
            <a:endCxn id="24" idx="0"/>
          </p:cNvCxnSpPr>
          <p:nvPr/>
        </p:nvCxnSpPr>
        <p:spPr>
          <a:xfrm rot="10800000" flipV="1">
            <a:off x="632144" y="4714354"/>
            <a:ext cx="1774293" cy="854792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6619" y="4315185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prstClr val="black"/>
                </a:solidFill>
              </a:rPr>
              <a:t>SDMX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6442" y="6208109"/>
            <a:ext cx="1131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err="1" smtClean="0">
                <a:solidFill>
                  <a:prstClr val="black"/>
                </a:solidFill>
              </a:rPr>
              <a:t>ABS.Stat</a:t>
            </a:r>
            <a:endParaRPr lang="en-AU" sz="1400" dirty="0" smtClean="0">
              <a:solidFill>
                <a:prstClr val="black"/>
              </a:solidFill>
            </a:endParaRPr>
          </a:p>
          <a:p>
            <a:r>
              <a:rPr lang="en-AU" sz="1400" dirty="0" smtClean="0">
                <a:solidFill>
                  <a:prstClr val="black"/>
                </a:solidFill>
              </a:rPr>
              <a:t>SDMX Server</a:t>
            </a:r>
            <a:endParaRPr lang="en-AU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Example 1 – Journey to Work Data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708392" cy="5077544"/>
          </a:xfrm>
        </p:spPr>
        <p:txBody>
          <a:bodyPr>
            <a:normAutofit fontScale="70000" lnSpcReduction="20000"/>
          </a:bodyPr>
          <a:lstStyle/>
          <a:p>
            <a:pPr marL="82286" indent="0">
              <a:buNone/>
            </a:pPr>
            <a:r>
              <a:rPr lang="en-AU" dirty="0" smtClean="0"/>
              <a:t>ABS Journey to Work Data (Multi-Dimensional)</a:t>
            </a:r>
          </a:p>
          <a:p>
            <a:r>
              <a:rPr lang="en-AU" dirty="0" smtClean="0"/>
              <a:t>Retrieve using slices via ABS SDMX API</a:t>
            </a:r>
          </a:p>
          <a:p>
            <a:r>
              <a:rPr lang="en-AU" dirty="0" smtClean="0"/>
              <a:t>Source SA3 –&gt; Destination SA3</a:t>
            </a:r>
          </a:p>
          <a:p>
            <a:r>
              <a:rPr lang="en-AU" dirty="0" smtClean="0"/>
              <a:t>Number of trips:</a:t>
            </a:r>
          </a:p>
          <a:p>
            <a:pPr lvl="1"/>
            <a:r>
              <a:rPr lang="en-AU" dirty="0" smtClean="0"/>
              <a:t>By Mode (Car, Bike, Public Transport, Walk)</a:t>
            </a:r>
          </a:p>
          <a:p>
            <a:pPr lvl="1"/>
            <a:r>
              <a:rPr lang="en-AU" dirty="0" smtClean="0"/>
              <a:t>By Gender</a:t>
            </a:r>
          </a:p>
          <a:p>
            <a:pPr marL="82286" indent="0">
              <a:buNone/>
            </a:pPr>
            <a:r>
              <a:rPr lang="en-AU" dirty="0" smtClean="0"/>
              <a:t>State Govt Transport </a:t>
            </a:r>
            <a:r>
              <a:rPr lang="en-AU" dirty="0" err="1" smtClean="0"/>
              <a:t>Depts</a:t>
            </a:r>
            <a:r>
              <a:rPr lang="en-AU" dirty="0" smtClean="0"/>
              <a:t> – Vehicle Registration data</a:t>
            </a:r>
          </a:p>
          <a:p>
            <a:r>
              <a:rPr lang="en-AU" dirty="0"/>
              <a:t>V</a:t>
            </a:r>
            <a:r>
              <a:rPr lang="en-AU" dirty="0" smtClean="0"/>
              <a:t>ehicle model ownership in each SA3</a:t>
            </a:r>
          </a:p>
          <a:p>
            <a:r>
              <a:rPr lang="en-AU" dirty="0" smtClean="0"/>
              <a:t>Vehicle model –&gt; approx. CO2 emissions</a:t>
            </a:r>
          </a:p>
          <a:p>
            <a:pPr marL="82286" indent="0">
              <a:buNone/>
            </a:pPr>
            <a:endParaRPr lang="en-AU" dirty="0" smtClean="0"/>
          </a:p>
          <a:p>
            <a:pPr marL="82286" indent="0">
              <a:buNone/>
            </a:pPr>
            <a:r>
              <a:rPr lang="en-AU" dirty="0" smtClean="0"/>
              <a:t>Derived Urban Mobility Indicators (for each SA3)</a:t>
            </a:r>
          </a:p>
          <a:p>
            <a:pPr marL="813778" lvl="1" indent="-457200"/>
            <a:r>
              <a:rPr lang="en-AU" dirty="0" smtClean="0"/>
              <a:t>Median Commute Distance</a:t>
            </a:r>
          </a:p>
          <a:p>
            <a:pPr marL="813778" lvl="1" indent="-457200"/>
            <a:r>
              <a:rPr lang="en-AU" dirty="0" smtClean="0"/>
              <a:t>Median Commute Time</a:t>
            </a:r>
          </a:p>
          <a:p>
            <a:pPr marL="813778" lvl="1" indent="-457200"/>
            <a:r>
              <a:rPr lang="en-AU" dirty="0" smtClean="0"/>
              <a:t>Proportion of People who use Public Transport</a:t>
            </a:r>
          </a:p>
          <a:p>
            <a:pPr marL="813778" lvl="1" indent="-457200"/>
            <a:r>
              <a:rPr lang="en-AU" dirty="0" smtClean="0"/>
              <a:t>Median CO2 emissions</a:t>
            </a:r>
          </a:p>
        </p:txBody>
      </p:sp>
    </p:spTree>
    <p:extLst>
      <p:ext uri="{BB962C8B-B14F-4D97-AF65-F5344CB8AC3E}">
        <p14:creationId xmlns:p14="http://schemas.microsoft.com/office/powerpoint/2010/main" val="12560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Journey to Work Visualization</a:t>
            </a:r>
            <a:endParaRPr lang="en-A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0" y="1484784"/>
            <a:ext cx="910819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8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834" y="0"/>
            <a:ext cx="8106104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Identify where PT Investments needed</a:t>
            </a: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5"/>
            <a:ext cx="8309063" cy="55960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35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0"/>
            <a:ext cx="7498080" cy="1143000"/>
          </a:xfrm>
        </p:spPr>
        <p:txBody>
          <a:bodyPr/>
          <a:lstStyle/>
          <a:p>
            <a:r>
              <a:rPr lang="en-AU" dirty="0" smtClean="0"/>
              <a:t>Indicators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9" y="969675"/>
            <a:ext cx="8352928" cy="5293568"/>
          </a:xfrm>
        </p:spPr>
        <p:txBody>
          <a:bodyPr>
            <a:normAutofit/>
          </a:bodyPr>
          <a:lstStyle/>
          <a:p>
            <a:r>
              <a:rPr lang="en-AU" sz="2400" dirty="0" smtClean="0"/>
              <a:t>Measure attributes/monitor trends in areas of concern – focussing on a specific region and point in time/period </a:t>
            </a:r>
          </a:p>
          <a:p>
            <a:r>
              <a:rPr lang="en-AU" sz="2400" dirty="0" smtClean="0"/>
              <a:t>Focus of this work – City Indicators</a:t>
            </a:r>
          </a:p>
          <a:p>
            <a:r>
              <a:rPr lang="en-AU" sz="2400" dirty="0" smtClean="0"/>
              <a:t>&gt; 50% population live in cities -&gt; 66% by 2050 *</a:t>
            </a:r>
          </a:p>
          <a:p>
            <a:r>
              <a:rPr lang="en-AU" sz="2400" dirty="0" smtClean="0"/>
              <a:t>Cities generate ~70% of green house gas emissions  </a:t>
            </a:r>
            <a:r>
              <a:rPr lang="en-AU" sz="1600" dirty="0" smtClean="0"/>
              <a:t>(UN Habitat)</a:t>
            </a:r>
          </a:p>
          <a:p>
            <a:pPr marL="82286" indent="0">
              <a:buNone/>
            </a:pPr>
            <a:endParaRPr lang="en-AU" sz="2400" dirty="0" smtClean="0"/>
          </a:p>
          <a:p>
            <a:pPr marL="82286" indent="0">
              <a:buNone/>
            </a:pPr>
            <a:endParaRPr lang="en-AU" sz="2400" dirty="0"/>
          </a:p>
          <a:p>
            <a:pPr marL="82286" indent="0">
              <a:buNone/>
            </a:pPr>
            <a:endParaRPr lang="en-AU" sz="2400" dirty="0" smtClean="0"/>
          </a:p>
          <a:p>
            <a:endParaRPr lang="en-AU" sz="2400" dirty="0" smtClean="0"/>
          </a:p>
          <a:p>
            <a:endParaRPr lang="en-AU" sz="2400" dirty="0" smtClean="0"/>
          </a:p>
          <a:p>
            <a:endParaRPr lang="en-AU" dirty="0" smtClean="0"/>
          </a:p>
          <a:p>
            <a:pPr marL="82286" indent="0">
              <a:buNone/>
            </a:pPr>
            <a:endParaRPr lang="en-AU" dirty="0" smtClean="0"/>
          </a:p>
          <a:p>
            <a:pPr lvl="1"/>
            <a:endParaRPr lang="en-AU" dirty="0"/>
          </a:p>
          <a:p>
            <a:pPr marL="402294" lvl="1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6488668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* https://esa.un.org/unpd/wup/Publications/Files/WUP2014-Highlights.pdf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30" y="3573030"/>
            <a:ext cx="4227125" cy="253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50" y="3578777"/>
            <a:ext cx="3169141" cy="237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53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543800" cy="1450757"/>
          </a:xfrm>
        </p:spPr>
        <p:txBody>
          <a:bodyPr/>
          <a:lstStyle/>
          <a:p>
            <a:r>
              <a:rPr lang="en-AU" b="1" dirty="0" smtClean="0"/>
              <a:t>Example 2: Aboriginal Housing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060848"/>
            <a:ext cx="7543800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/>
              <a:t>Aboriginal communities: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 Inferior housing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 Inferior neighbourhoods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 Low home ownership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Overcrowding, greater </a:t>
            </a:r>
            <a:r>
              <a:rPr lang="en-AU" dirty="0" smtClean="0"/>
              <a:t>homelessness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 More live in public housing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 Frequently move house</a:t>
            </a:r>
          </a:p>
          <a:p>
            <a:pPr marL="0" indent="0">
              <a:buNone/>
            </a:pPr>
            <a:r>
              <a:rPr lang="en-AU" dirty="0" smtClean="0"/>
              <a:t>-&gt; Adverse impact on health, well-being and education of children</a:t>
            </a:r>
          </a:p>
          <a:p>
            <a:pPr marL="0" indent="0">
              <a:buNone/>
            </a:pPr>
            <a:r>
              <a:rPr lang="en-AU" dirty="0"/>
              <a:t>Budget 2015: $2bn for Indigenous housing and investment in remote areas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83" y="2168203"/>
            <a:ext cx="3045440" cy="261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1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30" y="11"/>
            <a:ext cx="8321040" cy="1450757"/>
          </a:xfrm>
        </p:spPr>
        <p:txBody>
          <a:bodyPr/>
          <a:lstStyle/>
          <a:p>
            <a:r>
              <a:rPr lang="en-AU" dirty="0" smtClean="0"/>
              <a:t>Researcher-defined Hypotheses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060848"/>
            <a:ext cx="8446770" cy="402336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400" dirty="0" smtClean="0"/>
              <a:t>High overcrowding -&gt; poor educational and health outcomes -&gt; crime, domestic violence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400" dirty="0"/>
              <a:t>Areas with the greatest housing demand are not necessarily the most </a:t>
            </a:r>
            <a:r>
              <a:rPr lang="en-AU" sz="2400" dirty="0" smtClean="0"/>
              <a:t>remote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400" dirty="0"/>
              <a:t> </a:t>
            </a:r>
            <a:r>
              <a:rPr lang="en-AU" sz="2400" dirty="0" smtClean="0"/>
              <a:t>Current housing services (loans, commonwealth rental schemes, housing programs) – aren’t focussed on areas with greatest demand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400" dirty="0" smtClean="0"/>
              <a:t>Palm Island – vacant new houses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400" dirty="0" smtClean="0"/>
              <a:t>Doomadgee, Nhulunbuy – adequate housing – discrete communities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400" dirty="0" smtClean="0"/>
              <a:t>Winton, Dubbo – high homelessness, high overcrowding – rural towns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08764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1520" y="1556792"/>
            <a:ext cx="9130459" cy="47418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sz="3600" dirty="0" smtClean="0"/>
              <a:t>Web Interface enables </a:t>
            </a:r>
            <a:r>
              <a:rPr lang="en-AU" sz="3600" dirty="0"/>
              <a:t>users </a:t>
            </a:r>
            <a:r>
              <a:rPr lang="en-AU" sz="3600" dirty="0" smtClean="0"/>
              <a:t>to:</a:t>
            </a:r>
          </a:p>
          <a:p>
            <a:pPr marL="0" indent="0">
              <a:buNone/>
            </a:pPr>
            <a:r>
              <a:rPr lang="en-AU" sz="2800" dirty="0" smtClean="0"/>
              <a:t>1. </a:t>
            </a:r>
            <a:r>
              <a:rPr lang="en-AU" sz="2800" u="sng" dirty="0" smtClean="0"/>
              <a:t>Select regions of interest </a:t>
            </a:r>
            <a:r>
              <a:rPr lang="en-AU" sz="2800" dirty="0" smtClean="0"/>
              <a:t>(e.g. States) and geographic level  (LGAs)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2600" dirty="0"/>
              <a:t> </a:t>
            </a:r>
            <a:r>
              <a:rPr lang="en-AU" sz="2600" dirty="0" smtClean="0"/>
              <a:t>Australia, Queensland, Tasmania</a:t>
            </a:r>
          </a:p>
          <a:p>
            <a:pPr marL="0" indent="0">
              <a:buNone/>
            </a:pPr>
            <a:r>
              <a:rPr lang="en-AU" sz="3000" dirty="0" smtClean="0"/>
              <a:t>2. </a:t>
            </a:r>
            <a:r>
              <a:rPr lang="en-AU" sz="2800" u="sng" dirty="0" smtClean="0"/>
              <a:t>Filter out LGAs that don’t meet criteria </a:t>
            </a:r>
            <a:r>
              <a:rPr lang="en-AU" sz="2800" dirty="0" smtClean="0"/>
              <a:t>(no. of </a:t>
            </a:r>
            <a:r>
              <a:rPr lang="en-AU" sz="2800" dirty="0" err="1" smtClean="0"/>
              <a:t>Indig</a:t>
            </a:r>
            <a:r>
              <a:rPr lang="en-AU" sz="2800" dirty="0" smtClean="0"/>
              <a:t>. Households&lt;20; Remoteness)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AU" sz="2800" dirty="0" smtClean="0"/>
              <a:t>3. </a:t>
            </a:r>
            <a:r>
              <a:rPr lang="en-AU" sz="2800" u="sng" dirty="0" smtClean="0"/>
              <a:t>Select indicators/variables of interest </a:t>
            </a:r>
            <a:r>
              <a:rPr lang="en-AU" sz="2800" dirty="0" smtClean="0"/>
              <a:t>– e.g., Overcrowding, Year 12, PIHO index, No. of IBA Loans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AU" sz="2800" dirty="0" smtClean="0"/>
              <a:t>4. </a:t>
            </a:r>
            <a:r>
              <a:rPr lang="en-AU" sz="2800" u="sng" dirty="0" smtClean="0"/>
              <a:t>Overlay selected indicators </a:t>
            </a:r>
            <a:r>
              <a:rPr lang="en-AU" sz="2800" u="sng" dirty="0"/>
              <a:t>on a map </a:t>
            </a:r>
            <a:r>
              <a:rPr lang="en-AU" sz="2800" dirty="0" smtClean="0"/>
              <a:t>– using choropleths and bubbles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2600" dirty="0"/>
              <a:t> </a:t>
            </a:r>
            <a:r>
              <a:rPr lang="en-AU" sz="2600" dirty="0" smtClean="0"/>
              <a:t>Pan and zoom using map interface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2600" dirty="0"/>
              <a:t> </a:t>
            </a:r>
            <a:r>
              <a:rPr lang="en-AU" sz="2600" dirty="0" smtClean="0"/>
              <a:t>Left click on an LGA -&gt; Displays all data/indicators for that LGA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AU" sz="2800" dirty="0" smtClean="0"/>
              <a:t>5. </a:t>
            </a:r>
            <a:r>
              <a:rPr lang="en-AU" sz="2800" u="sng" dirty="0" smtClean="0"/>
              <a:t>Graphically present indicators/variables on </a:t>
            </a:r>
            <a:r>
              <a:rPr lang="en-AU" sz="2800" u="sng" dirty="0"/>
              <a:t>scatter </a:t>
            </a:r>
            <a:r>
              <a:rPr lang="en-AU" sz="2800" u="sng" dirty="0" smtClean="0"/>
              <a:t>plots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AU" sz="2800" dirty="0" smtClean="0"/>
              <a:t>6. </a:t>
            </a:r>
            <a:r>
              <a:rPr lang="en-AU" sz="2800" u="sng" dirty="0" smtClean="0"/>
              <a:t>Apply simple statistical analyses to the data sets </a:t>
            </a:r>
            <a:r>
              <a:rPr lang="en-AU" sz="2800" dirty="0" smtClean="0"/>
              <a:t>(e.g. Linear Regression)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5536" y="187533"/>
            <a:ext cx="8748464" cy="1049337"/>
          </a:xfrm>
        </p:spPr>
        <p:txBody>
          <a:bodyPr>
            <a:normAutofit/>
          </a:bodyPr>
          <a:lstStyle/>
          <a:p>
            <a:r>
              <a:rPr lang="en-AU" dirty="0" err="1" smtClean="0"/>
              <a:t>Midja</a:t>
            </a:r>
            <a:r>
              <a:rPr lang="en-AU" dirty="0" smtClean="0"/>
              <a:t> Web Portal System    </a:t>
            </a:r>
            <a:endParaRPr lang="en-AU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22699" y="1340285"/>
            <a:ext cx="7945106" cy="12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0418"/>
            <a:ext cx="8964488" cy="63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36849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94" y="188640"/>
            <a:ext cx="7560840" cy="68580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839365" y="377371"/>
            <a:ext cx="6419264" cy="4325882"/>
          </a:xfrm>
          <a:custGeom>
            <a:avLst/>
            <a:gdLst>
              <a:gd name="connsiteX0" fmla="*/ 3949 w 6419264"/>
              <a:gd name="connsiteY0" fmla="*/ 0 h 4325882"/>
              <a:gd name="connsiteX1" fmla="*/ 18464 w 6419264"/>
              <a:gd name="connsiteY1" fmla="*/ 1944915 h 4325882"/>
              <a:gd name="connsiteX2" fmla="*/ 149092 w 6419264"/>
              <a:gd name="connsiteY2" fmla="*/ 3251200 h 4325882"/>
              <a:gd name="connsiteX3" fmla="*/ 511949 w 6419264"/>
              <a:gd name="connsiteY3" fmla="*/ 3744686 h 4325882"/>
              <a:gd name="connsiteX4" fmla="*/ 1208635 w 6419264"/>
              <a:gd name="connsiteY4" fmla="*/ 4034972 h 4325882"/>
              <a:gd name="connsiteX5" fmla="*/ 3284178 w 6419264"/>
              <a:gd name="connsiteY5" fmla="*/ 4223658 h 4325882"/>
              <a:gd name="connsiteX6" fmla="*/ 5243606 w 6419264"/>
              <a:gd name="connsiteY6" fmla="*/ 4310743 h 4325882"/>
              <a:gd name="connsiteX7" fmla="*/ 6419264 w 6419264"/>
              <a:gd name="connsiteY7" fmla="*/ 4325258 h 432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9264" h="4325882">
                <a:moveTo>
                  <a:pt x="3949" y="0"/>
                </a:moveTo>
                <a:cubicBezTo>
                  <a:pt x="-889" y="701524"/>
                  <a:pt x="-5726" y="1403048"/>
                  <a:pt x="18464" y="1944915"/>
                </a:cubicBezTo>
                <a:cubicBezTo>
                  <a:pt x="42654" y="2486782"/>
                  <a:pt x="66845" y="2951238"/>
                  <a:pt x="149092" y="3251200"/>
                </a:cubicBezTo>
                <a:cubicBezTo>
                  <a:pt x="231339" y="3551162"/>
                  <a:pt x="335358" y="3614057"/>
                  <a:pt x="511949" y="3744686"/>
                </a:cubicBezTo>
                <a:cubicBezTo>
                  <a:pt x="688540" y="3875315"/>
                  <a:pt x="746597" y="3955143"/>
                  <a:pt x="1208635" y="4034972"/>
                </a:cubicBezTo>
                <a:cubicBezTo>
                  <a:pt x="1670673" y="4114801"/>
                  <a:pt x="2611683" y="4177696"/>
                  <a:pt x="3284178" y="4223658"/>
                </a:cubicBezTo>
                <a:cubicBezTo>
                  <a:pt x="3956673" y="4269620"/>
                  <a:pt x="4721092" y="4293810"/>
                  <a:pt x="5243606" y="4310743"/>
                </a:cubicBezTo>
                <a:cubicBezTo>
                  <a:pt x="5766120" y="4327676"/>
                  <a:pt x="6092692" y="4326467"/>
                  <a:pt x="6419264" y="432525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03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21" y="332656"/>
            <a:ext cx="5097784" cy="60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3" y="332656"/>
            <a:ext cx="9144000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0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540" y="944881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AU" dirty="0" smtClean="0">
                <a:solidFill>
                  <a:srgbClr val="000000"/>
                </a:solidFill>
              </a:rPr>
              <a:t>Regional Cities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8884" y="3931920"/>
            <a:ext cx="13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dirty="0" smtClean="0">
                <a:solidFill>
                  <a:srgbClr val="000000"/>
                </a:solidFill>
              </a:rPr>
              <a:t>Rural Towns</a:t>
            </a:r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0420" y="2367287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dirty="0" smtClean="0">
                <a:solidFill>
                  <a:srgbClr val="000000"/>
                </a:solidFill>
              </a:rPr>
              <a:t>Discrete </a:t>
            </a:r>
          </a:p>
          <a:p>
            <a:pPr defTabSz="914400"/>
            <a:r>
              <a:rPr lang="en-AU" dirty="0" smtClean="0">
                <a:solidFill>
                  <a:srgbClr val="000000"/>
                </a:solidFill>
              </a:rPr>
              <a:t>Communities</a:t>
            </a:r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8860" y="1720951"/>
            <a:ext cx="3025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AU" dirty="0" smtClean="0">
                <a:solidFill>
                  <a:srgbClr val="000000"/>
                </a:solidFill>
              </a:rPr>
              <a:t>Worst housing, educational and health </a:t>
            </a:r>
          </a:p>
          <a:p>
            <a:pPr defTabSz="914400"/>
            <a:r>
              <a:rPr lang="en-AU" dirty="0">
                <a:solidFill>
                  <a:srgbClr val="000000"/>
                </a:solidFill>
              </a:rPr>
              <a:t>o</a:t>
            </a:r>
            <a:r>
              <a:rPr lang="en-AU" dirty="0" smtClean="0">
                <a:solidFill>
                  <a:srgbClr val="000000"/>
                </a:solidFill>
              </a:rPr>
              <a:t>utcomes for Indigenous people</a:t>
            </a:r>
          </a:p>
          <a:p>
            <a:pPr defTabSz="914400"/>
            <a:r>
              <a:rPr lang="en-AU" dirty="0" smtClean="0">
                <a:solidFill>
                  <a:srgbClr val="000000"/>
                </a:solidFill>
              </a:rPr>
              <a:t>Living in Rural Towns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000000"/>
                </a:solidFill>
              </a:rPr>
              <a:t>approx. 50% Indigenous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f</a:t>
            </a:r>
            <a:r>
              <a:rPr lang="en-AU" dirty="0" smtClean="0">
                <a:solidFill>
                  <a:srgbClr val="000000"/>
                </a:solidFill>
              </a:rPr>
              <a:t>ew services</a:t>
            </a:r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920932" y="169817"/>
            <a:ext cx="4457700" cy="4782750"/>
          </a:xfrm>
          <a:custGeom>
            <a:avLst/>
            <a:gdLst>
              <a:gd name="connsiteX0" fmla="*/ 0 w 5943600"/>
              <a:gd name="connsiteY0" fmla="*/ 0 h 4782750"/>
              <a:gd name="connsiteX1" fmla="*/ 248194 w 5943600"/>
              <a:gd name="connsiteY1" fmla="*/ 862149 h 4782750"/>
              <a:gd name="connsiteX2" fmla="*/ 496388 w 5943600"/>
              <a:gd name="connsiteY2" fmla="*/ 1632857 h 4782750"/>
              <a:gd name="connsiteX3" fmla="*/ 901337 w 5943600"/>
              <a:gd name="connsiteY3" fmla="*/ 2756263 h 4782750"/>
              <a:gd name="connsiteX4" fmla="*/ 1097280 w 5943600"/>
              <a:gd name="connsiteY4" fmla="*/ 3357154 h 4782750"/>
              <a:gd name="connsiteX5" fmla="*/ 1449977 w 5943600"/>
              <a:gd name="connsiteY5" fmla="*/ 4193177 h 4782750"/>
              <a:gd name="connsiteX6" fmla="*/ 2103120 w 5943600"/>
              <a:gd name="connsiteY6" fmla="*/ 4715692 h 4782750"/>
              <a:gd name="connsiteX7" fmla="*/ 2899954 w 5943600"/>
              <a:gd name="connsiteY7" fmla="*/ 4741817 h 4782750"/>
              <a:gd name="connsiteX8" fmla="*/ 3958045 w 5943600"/>
              <a:gd name="connsiteY8" fmla="*/ 4402183 h 4782750"/>
              <a:gd name="connsiteX9" fmla="*/ 5264331 w 5943600"/>
              <a:gd name="connsiteY9" fmla="*/ 3801292 h 4782750"/>
              <a:gd name="connsiteX10" fmla="*/ 5943600 w 5943600"/>
              <a:gd name="connsiteY10" fmla="*/ 3370217 h 47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3600" h="4782750">
                <a:moveTo>
                  <a:pt x="0" y="0"/>
                </a:moveTo>
                <a:cubicBezTo>
                  <a:pt x="82731" y="295003"/>
                  <a:pt x="165463" y="590006"/>
                  <a:pt x="248194" y="862149"/>
                </a:cubicBezTo>
                <a:cubicBezTo>
                  <a:pt x="330925" y="1134292"/>
                  <a:pt x="387531" y="1317171"/>
                  <a:pt x="496388" y="1632857"/>
                </a:cubicBezTo>
                <a:cubicBezTo>
                  <a:pt x="605245" y="1948543"/>
                  <a:pt x="801188" y="2468880"/>
                  <a:pt x="901337" y="2756263"/>
                </a:cubicBezTo>
                <a:cubicBezTo>
                  <a:pt x="1001486" y="3043646"/>
                  <a:pt x="1005840" y="3117668"/>
                  <a:pt x="1097280" y="3357154"/>
                </a:cubicBezTo>
                <a:cubicBezTo>
                  <a:pt x="1188720" y="3596640"/>
                  <a:pt x="1282337" y="3966754"/>
                  <a:pt x="1449977" y="4193177"/>
                </a:cubicBezTo>
                <a:cubicBezTo>
                  <a:pt x="1617617" y="4419600"/>
                  <a:pt x="1861457" y="4624252"/>
                  <a:pt x="2103120" y="4715692"/>
                </a:cubicBezTo>
                <a:cubicBezTo>
                  <a:pt x="2344783" y="4807132"/>
                  <a:pt x="2590800" y="4794068"/>
                  <a:pt x="2899954" y="4741817"/>
                </a:cubicBezTo>
                <a:cubicBezTo>
                  <a:pt x="3209108" y="4689566"/>
                  <a:pt x="3563982" y="4558937"/>
                  <a:pt x="3958045" y="4402183"/>
                </a:cubicBezTo>
                <a:cubicBezTo>
                  <a:pt x="4352108" y="4245429"/>
                  <a:pt x="4933405" y="3973286"/>
                  <a:pt x="5264331" y="3801292"/>
                </a:cubicBezTo>
                <a:cubicBezTo>
                  <a:pt x="5595257" y="3629298"/>
                  <a:pt x="5769428" y="3499757"/>
                  <a:pt x="5943600" y="3370217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999615"/>
            <a:ext cx="4933950" cy="3898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698" y="27856"/>
            <a:ext cx="7543800" cy="1450757"/>
          </a:xfrm>
        </p:spPr>
        <p:txBody>
          <a:bodyPr/>
          <a:lstStyle/>
          <a:p>
            <a:r>
              <a:rPr lang="en-AU" dirty="0" smtClean="0"/>
              <a:t>Indigenous Business Australia</a:t>
            </a:r>
            <a:endParaRPr lang="en-AU" dirty="0"/>
          </a:p>
        </p:txBody>
      </p:sp>
      <p:pic>
        <p:nvPicPr>
          <p:cNvPr id="1026" name="Picture 2" descr="&quot;al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31" y="2035256"/>
            <a:ext cx="1232534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45228"/>
            <a:ext cx="3787382" cy="3953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23860" y="6399014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AU" dirty="0" smtClean="0">
                <a:solidFill>
                  <a:srgbClr val="000000"/>
                </a:solidFill>
              </a:rPr>
              <a:t>Jan 21, 2016</a:t>
            </a:r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888920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Indicators - measure, monitor, manage</a:t>
            </a:r>
            <a:br>
              <a:rPr lang="en-AU" dirty="0" smtClean="0"/>
            </a:br>
            <a:r>
              <a:rPr lang="en-AU" i="1" dirty="0" smtClean="0"/>
              <a:t>Urban Development</a:t>
            </a:r>
            <a:endParaRPr lang="en-AU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86" lvl="0" indent="0">
              <a:buClr>
                <a:srgbClr val="3891A7"/>
              </a:buClr>
              <a:buNone/>
            </a:pPr>
            <a:endParaRPr lang="en-AU" sz="1300" dirty="0">
              <a:solidFill>
                <a:prstClr val="black"/>
              </a:solidFill>
            </a:endParaRPr>
          </a:p>
          <a:p>
            <a:pPr marL="82286" lvl="0" indent="0">
              <a:buClr>
                <a:srgbClr val="3891A7"/>
              </a:buClr>
              <a:buNone/>
            </a:pPr>
            <a:r>
              <a:rPr lang="en-AU" sz="2400" dirty="0">
                <a:solidFill>
                  <a:prstClr val="black"/>
                </a:solidFill>
              </a:rPr>
              <a:t>Economic</a:t>
            </a:r>
          </a:p>
          <a:p>
            <a:pPr lvl="1">
              <a:buClr>
                <a:srgbClr val="3891A7"/>
              </a:buClr>
            </a:pPr>
            <a:r>
              <a:rPr lang="en-AU" sz="1500" dirty="0">
                <a:solidFill>
                  <a:prstClr val="black"/>
                </a:solidFill>
              </a:rPr>
              <a:t>Gross Domestic Product</a:t>
            </a:r>
          </a:p>
          <a:p>
            <a:pPr lvl="1">
              <a:buClr>
                <a:srgbClr val="3891A7"/>
              </a:buClr>
            </a:pPr>
            <a:r>
              <a:rPr lang="en-AU" sz="1500" dirty="0">
                <a:solidFill>
                  <a:prstClr val="black"/>
                </a:solidFill>
              </a:rPr>
              <a:t>Wealth Distribution/Poverty </a:t>
            </a:r>
          </a:p>
          <a:p>
            <a:pPr lvl="1">
              <a:buClr>
                <a:srgbClr val="3891A7"/>
              </a:buClr>
            </a:pPr>
            <a:r>
              <a:rPr lang="en-AU" sz="1500" dirty="0">
                <a:solidFill>
                  <a:prstClr val="black"/>
                </a:solidFill>
              </a:rPr>
              <a:t>Employment rate</a:t>
            </a:r>
          </a:p>
          <a:p>
            <a:pPr marL="82286" lvl="0" indent="0">
              <a:buClr>
                <a:srgbClr val="3891A7"/>
              </a:buClr>
              <a:buNone/>
            </a:pPr>
            <a:r>
              <a:rPr lang="en-AU" sz="2400" dirty="0">
                <a:solidFill>
                  <a:prstClr val="black"/>
                </a:solidFill>
              </a:rPr>
              <a:t>Environmental</a:t>
            </a:r>
          </a:p>
          <a:p>
            <a:pPr lvl="1">
              <a:buClr>
                <a:srgbClr val="3891A7"/>
              </a:buClr>
            </a:pPr>
            <a:r>
              <a:rPr lang="en-AU" sz="1500" dirty="0">
                <a:solidFill>
                  <a:prstClr val="black"/>
                </a:solidFill>
              </a:rPr>
              <a:t>Water </a:t>
            </a:r>
            <a:r>
              <a:rPr lang="en-AU" sz="1500" dirty="0" smtClean="0">
                <a:solidFill>
                  <a:prstClr val="black"/>
                </a:solidFill>
              </a:rPr>
              <a:t>Quality:</a:t>
            </a:r>
            <a:endParaRPr lang="en-AU" sz="1500" dirty="0">
              <a:solidFill>
                <a:prstClr val="black"/>
              </a:solidFill>
            </a:endParaRPr>
          </a:p>
          <a:p>
            <a:pPr lvl="1">
              <a:buClr>
                <a:srgbClr val="3891A7"/>
              </a:buClr>
            </a:pPr>
            <a:r>
              <a:rPr lang="en-AU" sz="1500" dirty="0">
                <a:solidFill>
                  <a:prstClr val="black"/>
                </a:solidFill>
              </a:rPr>
              <a:t>Turbidity , Salinity, Temperature, Dissolved Oxygen, pH, </a:t>
            </a:r>
            <a:r>
              <a:rPr lang="en-AU" sz="1500" dirty="0" err="1">
                <a:solidFill>
                  <a:prstClr val="black"/>
                </a:solidFill>
              </a:rPr>
              <a:t>Secchi</a:t>
            </a:r>
            <a:r>
              <a:rPr lang="en-AU" sz="1500" dirty="0">
                <a:solidFill>
                  <a:prstClr val="black"/>
                </a:solidFill>
              </a:rPr>
              <a:t> depth, Nitrogen, Phosphorus and Chlorophyll</a:t>
            </a:r>
          </a:p>
          <a:p>
            <a:pPr lvl="1">
              <a:buClr>
                <a:srgbClr val="3891A7"/>
              </a:buClr>
            </a:pPr>
            <a:r>
              <a:rPr lang="en-AU" sz="1500" dirty="0">
                <a:solidFill>
                  <a:prstClr val="black"/>
                </a:solidFill>
              </a:rPr>
              <a:t>Air </a:t>
            </a:r>
            <a:r>
              <a:rPr lang="en-AU" sz="1500" dirty="0" smtClean="0">
                <a:solidFill>
                  <a:prstClr val="black"/>
                </a:solidFill>
              </a:rPr>
              <a:t>Quality</a:t>
            </a:r>
          </a:p>
          <a:p>
            <a:pPr marL="82286" lvl="0" indent="0">
              <a:buClr>
                <a:srgbClr val="3891A7"/>
              </a:buClr>
              <a:buNone/>
            </a:pPr>
            <a:r>
              <a:rPr lang="en-AU" sz="2400" dirty="0">
                <a:solidFill>
                  <a:prstClr val="black"/>
                </a:solidFill>
              </a:rPr>
              <a:t>Social</a:t>
            </a:r>
          </a:p>
          <a:p>
            <a:pPr lvl="1">
              <a:buClr>
                <a:srgbClr val="3891A7"/>
              </a:buClr>
            </a:pPr>
            <a:r>
              <a:rPr lang="en-AU" sz="1500" dirty="0">
                <a:solidFill>
                  <a:prstClr val="black"/>
                </a:solidFill>
              </a:rPr>
              <a:t>Quality of Urban Life/</a:t>
            </a:r>
            <a:r>
              <a:rPr lang="en-AU" sz="1500" dirty="0" err="1">
                <a:solidFill>
                  <a:prstClr val="black"/>
                </a:solidFill>
              </a:rPr>
              <a:t>Livability</a:t>
            </a:r>
            <a:r>
              <a:rPr lang="en-AU" sz="1500" dirty="0">
                <a:solidFill>
                  <a:prstClr val="black"/>
                </a:solidFill>
              </a:rPr>
              <a:t> of a City</a:t>
            </a:r>
          </a:p>
          <a:p>
            <a:pPr lvl="2">
              <a:buClr>
                <a:srgbClr val="FEB80A"/>
              </a:buClr>
            </a:pPr>
            <a:r>
              <a:rPr lang="en-AU" sz="1300" dirty="0">
                <a:solidFill>
                  <a:prstClr val="black"/>
                </a:solidFill>
              </a:rPr>
              <a:t>purchasing power,  safety,  health, commute time, pollution</a:t>
            </a:r>
          </a:p>
          <a:p>
            <a:pPr lvl="2">
              <a:buClr>
                <a:srgbClr val="FEB80A"/>
              </a:buClr>
            </a:pPr>
            <a:r>
              <a:rPr lang="en-AU" sz="1300" dirty="0">
                <a:solidFill>
                  <a:prstClr val="black"/>
                </a:solidFill>
              </a:rPr>
              <a:t>index. = 65 + </a:t>
            </a:r>
            <a:r>
              <a:rPr lang="en-AU" sz="1300" dirty="0" err="1">
                <a:solidFill>
                  <a:prstClr val="black"/>
                </a:solidFill>
              </a:rPr>
              <a:t>purchasingPowerInclRentIndex</a:t>
            </a:r>
            <a:r>
              <a:rPr lang="en-AU" sz="1300" dirty="0">
                <a:solidFill>
                  <a:prstClr val="black"/>
                </a:solidFill>
              </a:rPr>
              <a:t> - (</a:t>
            </a:r>
            <a:r>
              <a:rPr lang="en-AU" sz="1300" dirty="0" err="1">
                <a:solidFill>
                  <a:prstClr val="black"/>
                </a:solidFill>
              </a:rPr>
              <a:t>priceToIncomeRatio</a:t>
            </a:r>
            <a:r>
              <a:rPr lang="en-AU" sz="1300" dirty="0">
                <a:solidFill>
                  <a:prstClr val="black"/>
                </a:solidFill>
              </a:rPr>
              <a:t> * 2) - </a:t>
            </a:r>
            <a:r>
              <a:rPr lang="en-AU" sz="1300" dirty="0" err="1">
                <a:solidFill>
                  <a:prstClr val="black"/>
                </a:solidFill>
              </a:rPr>
              <a:t>cpiIndex</a:t>
            </a:r>
            <a:r>
              <a:rPr lang="en-AU" sz="1300" dirty="0">
                <a:solidFill>
                  <a:prstClr val="black"/>
                </a:solidFill>
              </a:rPr>
              <a:t> / 5 + </a:t>
            </a:r>
            <a:r>
              <a:rPr lang="en-AU" sz="1300" dirty="0" err="1">
                <a:solidFill>
                  <a:prstClr val="black"/>
                </a:solidFill>
              </a:rPr>
              <a:t>safetyIndex</a:t>
            </a:r>
            <a:r>
              <a:rPr lang="en-AU" sz="1300" dirty="0">
                <a:solidFill>
                  <a:prstClr val="black"/>
                </a:solidFill>
              </a:rPr>
              <a:t> * 3 / 4 + </a:t>
            </a:r>
            <a:r>
              <a:rPr lang="en-AU" sz="1300" dirty="0" err="1">
                <a:solidFill>
                  <a:prstClr val="black"/>
                </a:solidFill>
              </a:rPr>
              <a:t>healthIndex</a:t>
            </a:r>
            <a:r>
              <a:rPr lang="en-AU" sz="1300" dirty="0">
                <a:solidFill>
                  <a:prstClr val="black"/>
                </a:solidFill>
              </a:rPr>
              <a:t> / 2 - </a:t>
            </a:r>
            <a:r>
              <a:rPr lang="en-AU" sz="1300" dirty="0" err="1">
                <a:solidFill>
                  <a:prstClr val="black"/>
                </a:solidFill>
              </a:rPr>
              <a:t>trafficTimeIndex</a:t>
            </a:r>
            <a:r>
              <a:rPr lang="en-AU" sz="1300" dirty="0">
                <a:solidFill>
                  <a:prstClr val="black"/>
                </a:solidFill>
              </a:rPr>
              <a:t> / 2 - </a:t>
            </a:r>
            <a:r>
              <a:rPr lang="en-AU" sz="1300" dirty="0" err="1">
                <a:solidFill>
                  <a:prstClr val="black"/>
                </a:solidFill>
              </a:rPr>
              <a:t>pollutionIndex</a:t>
            </a:r>
            <a:r>
              <a:rPr lang="en-AU" sz="1300" dirty="0">
                <a:solidFill>
                  <a:prstClr val="black"/>
                </a:solidFill>
              </a:rPr>
              <a:t>;</a:t>
            </a:r>
            <a:endParaRPr lang="en-AU" sz="1500" dirty="0">
              <a:solidFill>
                <a:prstClr val="black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54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136290"/>
            <a:ext cx="8366760" cy="1450757"/>
          </a:xfrm>
        </p:spPr>
        <p:txBody>
          <a:bodyPr>
            <a:normAutofit/>
          </a:bodyPr>
          <a:lstStyle/>
          <a:p>
            <a:r>
              <a:rPr lang="en-AU" dirty="0" smtClean="0"/>
              <a:t>Calculate Potential Indigenous Home Ownership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071202"/>
            <a:ext cx="7543800" cy="4023360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800" dirty="0" smtClean="0"/>
              <a:t> For each LGA in Australia, calculate the </a:t>
            </a:r>
            <a:r>
              <a:rPr lang="en-AU" sz="2800" u="sng" dirty="0" smtClean="0"/>
              <a:t>Potential Indigenous Home Ownership</a:t>
            </a:r>
            <a:r>
              <a:rPr lang="en-AU" sz="2800" dirty="0" smtClean="0"/>
              <a:t> (PIHO) Index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/>
              <a:t> </a:t>
            </a:r>
            <a:r>
              <a:rPr lang="en-AU" sz="2800" dirty="0" smtClean="0"/>
              <a:t>PIHO Index is a composite of three variables for each LGA: </a:t>
            </a:r>
          </a:p>
          <a:p>
            <a:pPr marL="715518" lvl="1" indent="-514350">
              <a:buFont typeface="+mj-lt"/>
              <a:buAutoNum type="arabicPeriod"/>
            </a:pPr>
            <a:r>
              <a:rPr lang="en-AU" sz="2800" dirty="0" smtClean="0"/>
              <a:t>Affordability Index (= Median </a:t>
            </a:r>
            <a:r>
              <a:rPr lang="en-AU" sz="2800" dirty="0" err="1" smtClean="0"/>
              <a:t>Indig</a:t>
            </a:r>
            <a:r>
              <a:rPr lang="en-AU" sz="2800" dirty="0" smtClean="0"/>
              <a:t>. Income/Median Mortgage)</a:t>
            </a:r>
          </a:p>
          <a:p>
            <a:pPr marL="715518" lvl="1" indent="-514350">
              <a:buFont typeface="+mj-lt"/>
              <a:buAutoNum type="arabicPeriod"/>
            </a:pPr>
            <a:r>
              <a:rPr lang="en-AU" sz="2800" dirty="0"/>
              <a:t> </a:t>
            </a:r>
            <a:r>
              <a:rPr lang="en-AU" sz="2800" dirty="0" smtClean="0"/>
              <a:t>% of Indigenous Households who don’t own their own home</a:t>
            </a:r>
          </a:p>
          <a:p>
            <a:pPr marL="715518" lvl="1" indent="-514350">
              <a:buFont typeface="+mj-lt"/>
              <a:buAutoNum type="arabicPeriod"/>
            </a:pPr>
            <a:r>
              <a:rPr lang="en-AU" sz="2800" dirty="0"/>
              <a:t> </a:t>
            </a:r>
            <a:r>
              <a:rPr lang="en-AU" sz="2800" dirty="0" smtClean="0"/>
              <a:t>% of Indigenous Population in Full-time Employment</a:t>
            </a:r>
          </a:p>
          <a:p>
            <a:pPr marL="201168" lvl="1" indent="0">
              <a:buNone/>
            </a:pPr>
            <a:endParaRPr lang="en-AU" sz="2800" dirty="0" smtClean="0"/>
          </a:p>
          <a:p>
            <a:pPr marL="201168" lvl="1" indent="0">
              <a:buNone/>
            </a:pPr>
            <a:r>
              <a:rPr lang="en-AU" sz="2800" dirty="0" smtClean="0"/>
              <a:t>(Note – the PIHO calculation can easily be modified/refined)</a:t>
            </a:r>
          </a:p>
          <a:p>
            <a:pPr marL="0" indent="0">
              <a:buNone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4282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Overlay IBA data and PIHO Data Spatially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3" y="2080866"/>
            <a:ext cx="789649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sz="2800" dirty="0" smtClean="0"/>
              <a:t> </a:t>
            </a:r>
            <a:r>
              <a:rPr lang="en-AU" sz="2800" dirty="0"/>
              <a:t>Using aggregated IBA Data from 1981 – 2014 </a:t>
            </a:r>
            <a:endParaRPr lang="en-AU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 smtClean="0"/>
              <a:t> Each Customer is geocoded by matching their postcode to an LGA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 smtClean="0"/>
              <a:t> Calculate </a:t>
            </a:r>
            <a:r>
              <a:rPr lang="en-AU" sz="2800" i="1" dirty="0" smtClean="0"/>
              <a:t>Total Number of IBA Loans </a:t>
            </a:r>
            <a:r>
              <a:rPr lang="en-AU" sz="2800" dirty="0" smtClean="0"/>
              <a:t>and </a:t>
            </a:r>
            <a:r>
              <a:rPr lang="en-AU" sz="2800" i="1" dirty="0" smtClean="0"/>
              <a:t>Total Amount of IBA Loans </a:t>
            </a:r>
            <a:r>
              <a:rPr lang="en-AU" sz="2800" dirty="0" smtClean="0"/>
              <a:t>– for each LGA - by aggregating data for postcodes in that LGA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 smtClean="0"/>
              <a:t> Link data to </a:t>
            </a:r>
            <a:r>
              <a:rPr lang="en-AU" sz="2800" dirty="0" err="1" smtClean="0"/>
              <a:t>Midja</a:t>
            </a:r>
            <a:r>
              <a:rPr lang="en-AU" sz="2800" dirty="0" smtClean="0"/>
              <a:t> system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27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577" y="-243407"/>
            <a:ext cx="9244226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1520" y="109970"/>
            <a:ext cx="7543800" cy="1450757"/>
          </a:xfrm>
        </p:spPr>
        <p:txBody>
          <a:bodyPr/>
          <a:lstStyle/>
          <a:p>
            <a:r>
              <a:rPr lang="en-AU" dirty="0" smtClean="0"/>
              <a:t>Scatter Plots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9422" y="2026926"/>
            <a:ext cx="4059356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 </a:t>
            </a:r>
            <a:r>
              <a:rPr lang="en-AU" sz="2400" dirty="0" smtClean="0"/>
              <a:t>Interactively generated by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 </a:t>
            </a:r>
            <a:r>
              <a:rPr lang="en-AU" sz="2400" dirty="0" smtClean="0"/>
              <a:t>PIHO Index - X-axis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 </a:t>
            </a:r>
            <a:r>
              <a:rPr lang="en-AU" sz="2400" dirty="0" smtClean="0"/>
              <a:t>No of IBA Loans - Y-axis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 </a:t>
            </a:r>
            <a:r>
              <a:rPr lang="en-AU" sz="2400" dirty="0" smtClean="0"/>
              <a:t>Reveals LGAs with high potential but no loans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 </a:t>
            </a:r>
            <a:r>
              <a:rPr lang="en-AU" sz="2400" dirty="0" smtClean="0"/>
              <a:t>Mouse over point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/>
              <a:t> </a:t>
            </a:r>
            <a:r>
              <a:rPr lang="en-AU" sz="2200" dirty="0" smtClean="0"/>
              <a:t>displays LGA name + X, Y values</a:t>
            </a:r>
            <a:endParaRPr lang="en-AU" sz="2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84" y="835349"/>
            <a:ext cx="4839716" cy="5214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7"/>
            <a:ext cx="9052560" cy="1450757"/>
          </a:xfrm>
        </p:spPr>
        <p:txBody>
          <a:bodyPr/>
          <a:lstStyle/>
          <a:p>
            <a:r>
              <a:rPr lang="en-AU" dirty="0" smtClean="0"/>
              <a:t>Significance to IBA?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992" y="1976363"/>
            <a:ext cx="8646582" cy="4023360"/>
          </a:xfrm>
        </p:spPr>
        <p:txBody>
          <a:bodyPr>
            <a:normAutofit fontScale="92500" lnSpcReduction="20000"/>
          </a:bodyPr>
          <a:lstStyle/>
          <a:p>
            <a:r>
              <a:rPr lang="en-AU" sz="2800" dirty="0" smtClean="0">
                <a:solidFill>
                  <a:srgbClr val="FF0000"/>
                </a:solidFill>
              </a:rPr>
              <a:t>Reveals LGAs with </a:t>
            </a:r>
            <a:r>
              <a:rPr lang="en-AU" sz="2800" u="sng" dirty="0" smtClean="0">
                <a:solidFill>
                  <a:srgbClr val="FF0000"/>
                </a:solidFill>
              </a:rPr>
              <a:t>high Potential Indigenous Home Ownership </a:t>
            </a:r>
            <a:r>
              <a:rPr lang="en-AU" sz="2800" dirty="0" smtClean="0">
                <a:solidFill>
                  <a:srgbClr val="FF0000"/>
                </a:solidFill>
              </a:rPr>
              <a:t>but few IBA loans</a:t>
            </a:r>
            <a:endParaRPr lang="en-AU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 Qld – Isaac, </a:t>
            </a:r>
            <a:r>
              <a:rPr lang="en-AU" dirty="0" err="1" smtClean="0"/>
              <a:t>Lockhardt</a:t>
            </a:r>
            <a:r>
              <a:rPr lang="en-AU" dirty="0" smtClean="0"/>
              <a:t> River, Aurukun, Barcoo, Cherbourg, </a:t>
            </a:r>
            <a:r>
              <a:rPr lang="en-AU" dirty="0" err="1" smtClean="0"/>
              <a:t>McKinlay</a:t>
            </a:r>
            <a:endParaRPr lang="en-A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 NSW – Central Darling, Balranald,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Victoria - Horsham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Tasmania – Launceston, Flinders, King Island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South Australia – Kimba, Wudinna, Elliston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Western Australia – Ashburton, Perenjori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Northern Territory – West Arnhem, East Arnhem</a:t>
            </a:r>
          </a:p>
          <a:p>
            <a:pPr marL="0" indent="0">
              <a:buNone/>
            </a:pPr>
            <a:r>
              <a:rPr lang="en-AU" sz="2800" dirty="0" smtClean="0">
                <a:solidFill>
                  <a:srgbClr val="FF0000"/>
                </a:solidFill>
              </a:rPr>
              <a:t>Identifies areas for targeting Future Marketing</a:t>
            </a:r>
            <a:endParaRPr lang="en-AU" sz="2800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50" y="184635"/>
            <a:ext cx="796624" cy="108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63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13"/>
          <p:cNvGrpSpPr>
            <a:grpSpLocks/>
          </p:cNvGrpSpPr>
          <p:nvPr/>
        </p:nvGrpSpPr>
        <p:grpSpPr bwMode="auto">
          <a:xfrm>
            <a:off x="1204914" y="944563"/>
            <a:ext cx="6150202" cy="5703887"/>
            <a:chOff x="2050517" y="290514"/>
            <a:chExt cx="7991606" cy="5529261"/>
          </a:xfrm>
        </p:grpSpPr>
        <p:sp>
          <p:nvSpPr>
            <p:cNvPr id="4" name="Can 3"/>
            <p:cNvSpPr/>
            <p:nvPr/>
          </p:nvSpPr>
          <p:spPr>
            <a:xfrm>
              <a:off x="4740416" y="290514"/>
              <a:ext cx="2223705" cy="1755882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600" b="1">
                <a:solidFill>
                  <a:prstClr val="white"/>
                </a:solidFill>
              </a:endParaRPr>
            </a:p>
          </p:txBody>
        </p:sp>
        <p:sp>
          <p:nvSpPr>
            <p:cNvPr id="32773" name="TextBox 4"/>
            <p:cNvSpPr txBox="1">
              <a:spLocks noChangeArrowheads="1"/>
            </p:cNvSpPr>
            <p:nvPr/>
          </p:nvSpPr>
          <p:spPr bwMode="auto">
            <a:xfrm>
              <a:off x="4725183" y="432672"/>
              <a:ext cx="2254170" cy="805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Management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Action/Decision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Database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740416" y="2524994"/>
              <a:ext cx="2438237" cy="1017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AU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Web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AU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Portal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Can 7"/>
            <p:cNvSpPr/>
            <p:nvPr/>
          </p:nvSpPr>
          <p:spPr>
            <a:xfrm>
              <a:off x="2050517" y="3889997"/>
              <a:ext cx="2516623" cy="192977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600" b="1">
                <a:solidFill>
                  <a:prstClr val="white"/>
                </a:solidFill>
              </a:endParaRPr>
            </a:p>
          </p:txBody>
        </p:sp>
        <p:sp>
          <p:nvSpPr>
            <p:cNvPr id="32776" name="TextBox 8"/>
            <p:cNvSpPr txBox="1">
              <a:spLocks noChangeArrowheads="1"/>
            </p:cNvSpPr>
            <p:nvPr/>
          </p:nvSpPr>
          <p:spPr bwMode="auto">
            <a:xfrm>
              <a:off x="2111784" y="4603314"/>
              <a:ext cx="1775246" cy="1044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Predictive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Scenario-based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Models</a:t>
              </a:r>
            </a:p>
          </p:txBody>
        </p:sp>
        <p:sp>
          <p:nvSpPr>
            <p:cNvPr id="10" name="Can 9"/>
            <p:cNvSpPr/>
            <p:nvPr/>
          </p:nvSpPr>
          <p:spPr>
            <a:xfrm>
              <a:off x="7409687" y="3962325"/>
              <a:ext cx="2419671" cy="1772811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600" b="1">
                <a:solidFill>
                  <a:prstClr val="white"/>
                </a:solidFill>
              </a:endParaRPr>
            </a:p>
          </p:txBody>
        </p:sp>
        <p:sp>
          <p:nvSpPr>
            <p:cNvPr id="32778" name="TextBox 10"/>
            <p:cNvSpPr txBox="1">
              <a:spLocks noChangeArrowheads="1"/>
            </p:cNvSpPr>
            <p:nvPr/>
          </p:nvSpPr>
          <p:spPr bwMode="auto">
            <a:xfrm>
              <a:off x="7674883" y="4722656"/>
              <a:ext cx="2367240" cy="1044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Integrated 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Monitoring Data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AU" altLang="en-US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-&gt; Indicators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AU" alt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2999408" y="1218469"/>
              <a:ext cx="5881059" cy="4282754"/>
            </a:xfrm>
            <a:prstGeom prst="don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600" b="1">
                <a:solidFill>
                  <a:prstClr val="black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758981" y="3614534"/>
              <a:ext cx="2419672" cy="4924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AU" sz="1600" b="1" dirty="0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EBPM Ontology</a:t>
              </a:r>
              <a:endParaRPr lang="en-AU" sz="1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Curved Left Arrow 19"/>
            <p:cNvSpPr/>
            <p:nvPr/>
          </p:nvSpPr>
          <p:spPr>
            <a:xfrm>
              <a:off x="6056486" y="1769395"/>
              <a:ext cx="2242270" cy="3657962"/>
            </a:xfrm>
            <a:prstGeom prst="curvedLeftArrow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600" b="1">
                <a:solidFill>
                  <a:prstClr val="black"/>
                </a:solidFill>
              </a:endParaRPr>
            </a:p>
          </p:txBody>
        </p:sp>
        <p:sp>
          <p:nvSpPr>
            <p:cNvPr id="22" name="Curved Left Arrow 21"/>
            <p:cNvSpPr/>
            <p:nvPr/>
          </p:nvSpPr>
          <p:spPr>
            <a:xfrm rot="10800000">
              <a:off x="3599684" y="1583189"/>
              <a:ext cx="2438237" cy="3641033"/>
            </a:xfrm>
            <a:prstGeom prst="curvedLeftArrow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sz="1600" b="1">
                <a:solidFill>
                  <a:prstClr val="black"/>
                </a:solidFill>
              </a:endParaRPr>
            </a:p>
          </p:txBody>
        </p:sp>
      </p:grpSp>
      <p:sp>
        <p:nvSpPr>
          <p:cNvPr id="32771" name="Title 2"/>
          <p:cNvSpPr>
            <a:spLocks noGrp="1"/>
          </p:cNvSpPr>
          <p:nvPr>
            <p:ph type="title"/>
          </p:nvPr>
        </p:nvSpPr>
        <p:spPr>
          <a:xfrm>
            <a:off x="266757" y="188640"/>
            <a:ext cx="8913168" cy="561537"/>
          </a:xfrm>
        </p:spPr>
        <p:txBody>
          <a:bodyPr/>
          <a:lstStyle/>
          <a:p>
            <a:pPr eaLnBrk="1" hangingPunct="1"/>
            <a:r>
              <a:rPr lang="en-AU" altLang="en-US" sz="4000" dirty="0" smtClean="0"/>
              <a:t>Example 3 – </a:t>
            </a:r>
            <a:r>
              <a:rPr lang="en-AU" altLang="en-US" sz="3200" dirty="0" smtClean="0"/>
              <a:t>EBPM &amp; Adaptive Management Cycle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31069" y="1546820"/>
            <a:ext cx="3060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+mj-lt"/>
              </a:rPr>
              <a:t>If Management Actions</a:t>
            </a:r>
          </a:p>
          <a:p>
            <a:r>
              <a:rPr lang="en-AU" dirty="0">
                <a:latin typeface="+mj-lt"/>
              </a:rPr>
              <a:t>a</a:t>
            </a:r>
            <a:r>
              <a:rPr lang="en-AU" dirty="0" smtClean="0">
                <a:latin typeface="+mj-lt"/>
              </a:rPr>
              <a:t>re having no impact on target</a:t>
            </a:r>
          </a:p>
          <a:p>
            <a:r>
              <a:rPr lang="en-AU" dirty="0" smtClean="0">
                <a:latin typeface="+mj-lt"/>
              </a:rPr>
              <a:t>Indicators, adapt Actions</a:t>
            </a:r>
            <a:endParaRPr lang="en-A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830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" y="1268760"/>
            <a:ext cx="9144000" cy="503959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16872" y="153979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5">
                    <a:lumMod val="75000"/>
                  </a:schemeClr>
                </a:solidFill>
              </a:rPr>
              <a:t>Evidence-Based Policy Making Ontology</a:t>
            </a:r>
            <a:endParaRPr lang="en-AU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3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59" y="1196752"/>
            <a:ext cx="9359901" cy="581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27359" y="53765"/>
            <a:ext cx="8229600" cy="11430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altLang="en-US" dirty="0" smtClean="0"/>
              <a:t>Online Ecosystem Health Report Cards</a:t>
            </a:r>
          </a:p>
        </p:txBody>
      </p:sp>
    </p:spTree>
    <p:extLst>
      <p:ext uri="{BB962C8B-B14F-4D97-AF65-F5344CB8AC3E}">
        <p14:creationId xmlns:p14="http://schemas.microsoft.com/office/powerpoint/2010/main" val="13365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25" y="14288"/>
            <a:ext cx="7029450" cy="681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5" y="1495439"/>
            <a:ext cx="2265362" cy="163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527425"/>
            <a:ext cx="16764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8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rends&amp;a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24" y="1124751"/>
            <a:ext cx="7227887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2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665162"/>
          </a:xfrm>
        </p:spPr>
        <p:txBody>
          <a:bodyPr/>
          <a:lstStyle/>
          <a:p>
            <a:pPr eaLnBrk="1" hangingPunct="1"/>
            <a:r>
              <a:rPr lang="en-AU" altLang="en-US" sz="4400" dirty="0" smtClean="0"/>
              <a:t>Management Actions Linked to Environmental Outcomes/Targets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72862" y="6544469"/>
            <a:ext cx="9106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“Reduce the nutrient level at sites 123-130 in the </a:t>
            </a:r>
            <a:r>
              <a:rPr lang="en-AU" dirty="0" smtClean="0"/>
              <a:t>Bremer </a:t>
            </a:r>
            <a:r>
              <a:rPr lang="en-AU" dirty="0"/>
              <a:t>River by 25%”</a:t>
            </a:r>
          </a:p>
        </p:txBody>
      </p:sp>
    </p:spTree>
    <p:extLst>
      <p:ext uri="{BB962C8B-B14F-4D97-AF65-F5344CB8AC3E}">
        <p14:creationId xmlns:p14="http://schemas.microsoft.com/office/powerpoint/2010/main" val="29649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0"/>
            <a:ext cx="7498080" cy="1143000"/>
          </a:xfrm>
        </p:spPr>
        <p:txBody>
          <a:bodyPr/>
          <a:lstStyle/>
          <a:p>
            <a:r>
              <a:rPr lang="en-AU" dirty="0" smtClean="0"/>
              <a:t>Sustainable City Indicators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357" y="980728"/>
            <a:ext cx="8136904" cy="4800600"/>
          </a:xfrm>
        </p:spPr>
        <p:txBody>
          <a:bodyPr/>
          <a:lstStyle/>
          <a:p>
            <a:r>
              <a:rPr lang="en-AU" sz="2400" dirty="0" smtClean="0"/>
              <a:t>Global City Institute</a:t>
            </a:r>
          </a:p>
          <a:p>
            <a:r>
              <a:rPr lang="en-AU" sz="2400" dirty="0" smtClean="0"/>
              <a:t>ISO </a:t>
            </a:r>
            <a:r>
              <a:rPr lang="en-AU" sz="2400" dirty="0"/>
              <a:t>37120 Sustainable Development of Communities </a:t>
            </a:r>
            <a:r>
              <a:rPr lang="en-AU" sz="2400" dirty="0" smtClean="0"/>
              <a:t>– Standardized Indicators </a:t>
            </a:r>
            <a:r>
              <a:rPr lang="en-AU" sz="2400" dirty="0"/>
              <a:t>for City Services and Quality of </a:t>
            </a:r>
            <a:r>
              <a:rPr lang="en-AU" sz="2400" dirty="0" smtClean="0"/>
              <a:t>Life</a:t>
            </a:r>
          </a:p>
          <a:p>
            <a:r>
              <a:rPr lang="en-AU" sz="2400" dirty="0" smtClean="0"/>
              <a:t>enable </a:t>
            </a:r>
            <a:r>
              <a:rPr lang="en-AU" sz="2400" dirty="0"/>
              <a:t>any sized city </a:t>
            </a:r>
            <a:r>
              <a:rPr lang="en-AU" sz="2400" dirty="0" smtClean="0"/>
              <a:t>to </a:t>
            </a:r>
            <a:r>
              <a:rPr lang="en-AU" sz="2400" dirty="0"/>
              <a:t>measure its social, economic, and environmental performance in relation to other cities</a:t>
            </a:r>
            <a:endParaRPr lang="en-AU" sz="2400" dirty="0" smtClean="0"/>
          </a:p>
          <a:p>
            <a:r>
              <a:rPr lang="en-AU" sz="2400" dirty="0" smtClean="0"/>
              <a:t>20 themes</a:t>
            </a:r>
          </a:p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51411"/>
              </p:ext>
            </p:extLst>
          </p:nvPr>
        </p:nvGraphicFramePr>
        <p:xfrm>
          <a:off x="3222577" y="3355865"/>
          <a:ext cx="5904656" cy="3505200"/>
        </p:xfrm>
        <a:graphic>
          <a:graphicData uri="http://schemas.openxmlformats.org/drawingml/2006/table">
            <a:tbl>
              <a:tblPr/>
              <a:tblGrid>
                <a:gridCol w="2952328"/>
                <a:gridCol w="2952328"/>
              </a:tblGrid>
              <a:tr h="3323309">
                <a:tc>
                  <a:txBody>
                    <a:bodyPr/>
                    <a:lstStyle/>
                    <a:p>
                      <a:r>
                        <a:rPr lang="en-AU" sz="1400" b="1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</a:t>
                      </a:r>
                      <a:r>
                        <a:rPr lang="en-AU" sz="1400" b="1" baseline="0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Services</a:t>
                      </a:r>
                      <a:endParaRPr lang="en-AU" sz="1400" dirty="0" smtClean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AU" sz="1400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Education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Energy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Recreation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Fire &amp; Emergency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Response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Governance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Safety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Solid Waste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Transportation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Urban Planning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Wastewater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</a:t>
                      </a:r>
                      <a:endParaRPr lang="en-AU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Quality</a:t>
                      </a:r>
                      <a:r>
                        <a:rPr lang="en-AU" sz="1400" b="1" baseline="0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of Life</a:t>
                      </a:r>
                    </a:p>
                    <a:p>
                      <a:r>
                        <a:rPr lang="en-AU" sz="1400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Civic </a:t>
                      </a: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Engagement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Culture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Economy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Environment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Shelter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Social Equity</a:t>
                      </a:r>
                      <a: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/>
                      </a:r>
                      <a:br>
                        <a:rPr lang="en-AU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AU" sz="1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Technology And </a:t>
                      </a:r>
                      <a:r>
                        <a:rPr lang="en-AU" sz="1400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Innovation</a:t>
                      </a:r>
                    </a:p>
                    <a:p>
                      <a:endParaRPr lang="en-AU" sz="1400" dirty="0" smtClean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AU" sz="1400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r>
                        <a:rPr lang="en-AU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	</a:t>
                      </a:r>
                    </a:p>
                    <a:p>
                      <a:r>
                        <a:rPr lang="en-AU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in-patient hospital beds per 100,000 population	</a:t>
                      </a:r>
                    </a:p>
                    <a:p>
                      <a:r>
                        <a:rPr lang="en-AU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physicians per 100,000 population 	</a:t>
                      </a:r>
                    </a:p>
                    <a:p>
                      <a:r>
                        <a:rPr lang="en-AU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Average life expectancy 	</a:t>
                      </a:r>
                    </a:p>
                    <a:p>
                      <a:r>
                        <a:rPr lang="en-AU" sz="14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Under age five mortality per 1,000 </a:t>
                      </a:r>
                      <a:endParaRPr lang="en-AU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AutoShape 1"/>
          <p:cNvSpPr>
            <a:spLocks noChangeAspect="1" noChangeArrowheads="1"/>
          </p:cNvSpPr>
          <p:nvPr/>
        </p:nvSpPr>
        <p:spPr bwMode="auto">
          <a:xfrm>
            <a:off x="3756025" y="2659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3908427" y="5520964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/>
              <a:t>	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08426" y="5229200"/>
            <a:ext cx="2319759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61048"/>
            <a:ext cx="28575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01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journals\Environ_Model_Software\Figur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28" y="39832"/>
            <a:ext cx="8048764" cy="68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0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Research Areas with Significant Need/Potential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744563"/>
            <a:ext cx="7498080" cy="4800600"/>
          </a:xfrm>
        </p:spPr>
        <p:txBody>
          <a:bodyPr>
            <a:normAutofit fontScale="92500"/>
          </a:bodyPr>
          <a:lstStyle/>
          <a:p>
            <a:r>
              <a:rPr lang="en-AU" dirty="0" smtClean="0"/>
              <a:t>Automate discovery of data/variables to underpin indicators</a:t>
            </a:r>
          </a:p>
          <a:p>
            <a:r>
              <a:rPr lang="en-AU" dirty="0" smtClean="0"/>
              <a:t>Extend Indicator Ontology </a:t>
            </a:r>
            <a:r>
              <a:rPr lang="en-AU" dirty="0"/>
              <a:t>to:</a:t>
            </a:r>
          </a:p>
          <a:p>
            <a:pPr lvl="1"/>
            <a:r>
              <a:rPr lang="en-AU" dirty="0"/>
              <a:t>link indicators and monitoring data to targets, action plans and </a:t>
            </a:r>
            <a:r>
              <a:rPr lang="en-AU" dirty="0" smtClean="0"/>
              <a:t>policies (EBPM)</a:t>
            </a:r>
            <a:endParaRPr lang="en-AU" dirty="0"/>
          </a:p>
          <a:p>
            <a:r>
              <a:rPr lang="en-AU" dirty="0" smtClean="0"/>
              <a:t>Use regression analysis &amp; PCA to enhance data quality, detect/document relationships/correlations between indicators</a:t>
            </a:r>
            <a:endParaRPr lang="en-AU" dirty="0"/>
          </a:p>
          <a:p>
            <a:pPr lvl="2"/>
            <a:r>
              <a:rPr lang="en-AU" dirty="0"/>
              <a:t>overcrowding -&gt; poor educational outcomes; </a:t>
            </a:r>
          </a:p>
          <a:p>
            <a:pPr lvl="2"/>
            <a:r>
              <a:rPr lang="en-AU" dirty="0"/>
              <a:t>long commute time -&gt; </a:t>
            </a:r>
            <a:r>
              <a:rPr lang="en-AU" dirty="0" smtClean="0"/>
              <a:t>adverse health impact</a:t>
            </a:r>
          </a:p>
          <a:p>
            <a:pPr marL="82286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54000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Research Areas with Significant Potential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40" y="1700808"/>
            <a:ext cx="7498080" cy="4800600"/>
          </a:xfrm>
        </p:spPr>
        <p:txBody>
          <a:bodyPr>
            <a:normAutofit/>
          </a:bodyPr>
          <a:lstStyle/>
          <a:p>
            <a:r>
              <a:rPr lang="en-AU" dirty="0"/>
              <a:t>Model </a:t>
            </a:r>
            <a:r>
              <a:rPr lang="en-AU" dirty="0" smtClean="0"/>
              <a:t>indicators/data </a:t>
            </a:r>
            <a:r>
              <a:rPr lang="en-AU" dirty="0"/>
              <a:t>over time &amp; space</a:t>
            </a:r>
          </a:p>
          <a:p>
            <a:pPr lvl="1"/>
            <a:r>
              <a:rPr lang="en-AU" dirty="0" smtClean="0"/>
              <a:t>Develop and integrate predictive models</a:t>
            </a:r>
          </a:p>
          <a:p>
            <a:r>
              <a:rPr lang="en-AU" dirty="0" smtClean="0"/>
              <a:t>Estimate/document certainty/uncertainty associated with inferred RDF triples/facts</a:t>
            </a:r>
          </a:p>
          <a:p>
            <a:r>
              <a:rPr lang="en-AU" dirty="0" smtClean="0"/>
              <a:t>Hypothesis Testing for researchers</a:t>
            </a:r>
          </a:p>
          <a:p>
            <a:r>
              <a:rPr lang="en-AU" dirty="0" smtClean="0"/>
              <a:t>Apply </a:t>
            </a:r>
            <a:r>
              <a:rPr lang="en-AU" dirty="0"/>
              <a:t>&amp; Evaluate in the context of Smart Sustainable </a:t>
            </a:r>
            <a:r>
              <a:rPr lang="en-AU" dirty="0" smtClean="0"/>
              <a:t>Cities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977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Acknowledgments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" lvl="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</a:pPr>
            <a:r>
              <a:rPr lang="en-AU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ARC Indigenous Discovery IN140100033</a:t>
            </a:r>
          </a:p>
          <a:p>
            <a:pPr marL="91440" lvl="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AU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Carroll Go-Sam, </a:t>
            </a: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Paul Memmott, School </a:t>
            </a:r>
            <a:r>
              <a:rPr lang="en-AU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of Architecture</a:t>
            </a:r>
          </a:p>
          <a:p>
            <a:pPr marL="91440" lvl="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Mark </a:t>
            </a:r>
            <a:r>
              <a:rPr lang="en-AU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Moran, Institute for Social Science </a:t>
            </a: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Research</a:t>
            </a:r>
            <a:endParaRPr lang="en-AU" sz="24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  <a:p>
            <a:pPr marL="0" lvl="0"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None/>
            </a:pPr>
            <a:endParaRPr lang="en-AU" sz="2400" dirty="0" smtClean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  <a:p>
            <a:pPr marL="0" lvl="0"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None/>
            </a:pP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ARC </a:t>
            </a:r>
            <a:r>
              <a:rPr lang="en-AU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LIEF </a:t>
            </a: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LE160100174 Urban </a:t>
            </a:r>
            <a:r>
              <a:rPr lang="en-AU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Analytics Data </a:t>
            </a: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Infrastructure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None/>
            </a:pPr>
            <a:r>
              <a:rPr lang="en-AU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http://</a:t>
            </a: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www.csdila.unimelb.edu.au/projects/UADI/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None/>
            </a:pPr>
            <a:endParaRPr lang="en-AU" sz="24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Guohun Zhu, ITEE, UQ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Andre Gebers, ITEE, UQ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AU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Flavio Pileggi, ITEE, UQ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157192"/>
            <a:ext cx="1731963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2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Contact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Jane </a:t>
            </a:r>
            <a:r>
              <a:rPr lang="en-AU" dirty="0"/>
              <a:t>Hunter </a:t>
            </a:r>
            <a:r>
              <a:rPr lang="en-AU" dirty="0" smtClean="0"/>
              <a:t>&lt;j.hunter@uq.edu.au&gt;</a:t>
            </a:r>
          </a:p>
          <a:p>
            <a:r>
              <a:rPr lang="en-AU" dirty="0" err="1" smtClean="0"/>
              <a:t>eResearch</a:t>
            </a:r>
            <a:r>
              <a:rPr lang="en-AU" dirty="0" smtClean="0"/>
              <a:t> Lab at the University of Queensland</a:t>
            </a:r>
          </a:p>
          <a:p>
            <a:r>
              <a:rPr lang="en-AU" dirty="0" smtClean="0"/>
              <a:t>http://www.itee.uq.edu.au/~eresearch</a:t>
            </a:r>
          </a:p>
          <a:p>
            <a:pPr marL="82286" indent="0">
              <a:buNone/>
            </a:pPr>
            <a:endParaRPr lang="en-A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5494534"/>
            <a:ext cx="3096344" cy="91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78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8712968" cy="1143000"/>
          </a:xfrm>
        </p:spPr>
        <p:txBody>
          <a:bodyPr>
            <a:noAutofit/>
          </a:bodyPr>
          <a:lstStyle/>
          <a:p>
            <a:r>
              <a:rPr lang="en-AU" sz="3200" dirty="0" err="1" smtClean="0"/>
              <a:t>CfP</a:t>
            </a:r>
            <a:r>
              <a:rPr lang="en-AU" sz="3200" dirty="0" smtClean="0"/>
              <a:t> Special Issue of JWS  Semantic Statis</a:t>
            </a:r>
            <a:r>
              <a:rPr lang="en-AU" sz="3600" dirty="0" smtClean="0"/>
              <a:t>tics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1020118"/>
            <a:ext cx="7498080" cy="4800600"/>
          </a:xfrm>
        </p:spPr>
        <p:txBody>
          <a:bodyPr/>
          <a:lstStyle/>
          <a:p>
            <a:pPr marL="82286" indent="0">
              <a:buNone/>
            </a:pPr>
            <a:r>
              <a:rPr lang="en-AU" dirty="0"/>
              <a:t>•	</a:t>
            </a:r>
            <a:r>
              <a:rPr lang="en-AU" sz="2800" dirty="0"/>
              <a:t>Submission deadline:  15 </a:t>
            </a:r>
            <a:r>
              <a:rPr lang="en-AU" sz="2800" dirty="0" smtClean="0"/>
              <a:t>Dec, </a:t>
            </a:r>
            <a:r>
              <a:rPr lang="en-AU" sz="2800" dirty="0"/>
              <a:t>2016</a:t>
            </a:r>
          </a:p>
          <a:p>
            <a:pPr marL="82286" indent="0">
              <a:buNone/>
            </a:pPr>
            <a:r>
              <a:rPr lang="en-AU" sz="2800" dirty="0"/>
              <a:t>•	Author notification: 1 March 2017</a:t>
            </a:r>
          </a:p>
          <a:p>
            <a:pPr marL="82286" indent="0">
              <a:buNone/>
            </a:pPr>
            <a:r>
              <a:rPr lang="en-AU" sz="2800" dirty="0"/>
              <a:t>•	Final version: 1 May, 2017</a:t>
            </a:r>
          </a:p>
          <a:p>
            <a:pPr marL="82286" indent="0">
              <a:buNone/>
            </a:pPr>
            <a:r>
              <a:rPr lang="en-AU" sz="2800" dirty="0"/>
              <a:t>•	Publication:  3rd quarter, </a:t>
            </a:r>
            <a:r>
              <a:rPr lang="en-AU" sz="2800" dirty="0" smtClean="0"/>
              <a:t>2017</a:t>
            </a:r>
            <a:endParaRPr lang="en-AU" sz="2800" dirty="0"/>
          </a:p>
          <a:p>
            <a:pPr marL="82286" indent="0">
              <a:buNone/>
            </a:pPr>
            <a:endParaRPr lang="en-A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6707187" cy="4141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2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upload.wikimedia.org/wikipedia/commons/thumb/9/96/Circles_of_Sustainability_image_%28assessment_-_Melbourne_2011%29.jpg/800px-Circles_of_Sustainability_image_%28assessment_-_Melbourne_2011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0" y="-17653"/>
            <a:ext cx="7488832" cy="67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31" y="5229214"/>
            <a:ext cx="172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Melbourne 2011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08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World Bank Indicators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3352416" cy="4800600"/>
          </a:xfrm>
        </p:spPr>
        <p:txBody>
          <a:bodyPr>
            <a:noAutofit/>
          </a:bodyPr>
          <a:lstStyle/>
          <a:p>
            <a:pPr fontAlgn="ctr"/>
            <a:r>
              <a:rPr lang="en-AU" sz="2400" dirty="0"/>
              <a:t>Agriculture &amp; Rural Development</a:t>
            </a:r>
          </a:p>
          <a:p>
            <a:pPr fontAlgn="ctr"/>
            <a:r>
              <a:rPr lang="en-AU" sz="2400" dirty="0"/>
              <a:t>Aid Effectiveness</a:t>
            </a:r>
          </a:p>
          <a:p>
            <a:pPr fontAlgn="ctr"/>
            <a:r>
              <a:rPr lang="en-AU" sz="2400" dirty="0"/>
              <a:t>Climate Change</a:t>
            </a:r>
          </a:p>
          <a:p>
            <a:pPr fontAlgn="ctr"/>
            <a:r>
              <a:rPr lang="en-AU" sz="2400" dirty="0"/>
              <a:t>Economy &amp; Growth</a:t>
            </a:r>
          </a:p>
          <a:p>
            <a:pPr fontAlgn="ctr"/>
            <a:r>
              <a:rPr lang="en-AU" sz="2400" dirty="0"/>
              <a:t>Education</a:t>
            </a:r>
          </a:p>
          <a:p>
            <a:pPr fontAlgn="ctr"/>
            <a:r>
              <a:rPr lang="en-AU" sz="2400" dirty="0"/>
              <a:t>Energy &amp; Mining</a:t>
            </a:r>
          </a:p>
          <a:p>
            <a:pPr fontAlgn="ctr"/>
            <a:r>
              <a:rPr lang="en-AU" sz="2400" dirty="0"/>
              <a:t>Environment</a:t>
            </a:r>
          </a:p>
          <a:p>
            <a:pPr fontAlgn="ctr"/>
            <a:r>
              <a:rPr lang="en-AU" sz="2400" dirty="0"/>
              <a:t>External Debt</a:t>
            </a:r>
          </a:p>
          <a:p>
            <a:pPr fontAlgn="ctr"/>
            <a:r>
              <a:rPr lang="en-AU" sz="2400" dirty="0"/>
              <a:t>Financial Sector</a:t>
            </a:r>
          </a:p>
          <a:p>
            <a:pPr fontAlgn="ctr"/>
            <a:r>
              <a:rPr lang="en-AU" sz="2400" dirty="0" smtClean="0"/>
              <a:t>Gender</a:t>
            </a:r>
            <a:endParaRPr lang="en-A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63" y="1484787"/>
            <a:ext cx="3760325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Health</a:t>
            </a:r>
          </a:p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Infrastructure</a:t>
            </a:r>
          </a:p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Poverty</a:t>
            </a:r>
          </a:p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Private Sector</a:t>
            </a:r>
          </a:p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Public Sector</a:t>
            </a:r>
          </a:p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Science &amp; Technology</a:t>
            </a:r>
          </a:p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Social Development</a:t>
            </a:r>
          </a:p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Social Protection &amp; </a:t>
            </a:r>
            <a:r>
              <a:rPr lang="en-AU" sz="2400" dirty="0" err="1">
                <a:solidFill>
                  <a:prstClr val="black"/>
                </a:solidFill>
              </a:rPr>
              <a:t>Labor</a:t>
            </a:r>
            <a:endParaRPr lang="en-AU" sz="2400" dirty="0">
              <a:solidFill>
                <a:prstClr val="black"/>
              </a:solidFill>
            </a:endParaRPr>
          </a:p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Trade</a:t>
            </a:r>
          </a:p>
          <a:p>
            <a:pPr marL="365722" lvl="0" indent="-283436" defTabSz="914400" fontAlgn="ctr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AU" sz="2400" dirty="0">
                <a:solidFill>
                  <a:prstClr val="black"/>
                </a:solidFill>
              </a:rPr>
              <a:t>Urban Development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63" y="116634"/>
            <a:ext cx="1808238" cy="154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Green City Index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82286" indent="0">
              <a:buNone/>
            </a:pPr>
            <a:r>
              <a:rPr lang="en-AU" dirty="0" smtClean="0"/>
              <a:t>CO2</a:t>
            </a:r>
          </a:p>
          <a:p>
            <a:pPr marL="699478" lvl="1" indent="-342900"/>
            <a:r>
              <a:rPr lang="en-AU" sz="2400" dirty="0"/>
              <a:t>CO2 emissions</a:t>
            </a:r>
          </a:p>
          <a:p>
            <a:pPr marL="699478" lvl="1" indent="-342900"/>
            <a:r>
              <a:rPr lang="en-AU" sz="2400" dirty="0"/>
              <a:t>CO2 intensity</a:t>
            </a:r>
          </a:p>
          <a:p>
            <a:pPr marL="699478" lvl="1" indent="-342900"/>
            <a:r>
              <a:rPr lang="en-AU" sz="2200" dirty="0"/>
              <a:t>CO2 </a:t>
            </a:r>
            <a:r>
              <a:rPr lang="en-AU" sz="2200" dirty="0" smtClean="0"/>
              <a:t>reduction strategy</a:t>
            </a:r>
            <a:endParaRPr lang="en-AU" sz="2200" dirty="0"/>
          </a:p>
          <a:p>
            <a:pPr marL="82286" indent="0">
              <a:buNone/>
            </a:pPr>
            <a:r>
              <a:rPr lang="en-AU" dirty="0"/>
              <a:t>Energy</a:t>
            </a:r>
          </a:p>
          <a:p>
            <a:pPr marL="82286" indent="0">
              <a:buNone/>
            </a:pPr>
            <a:r>
              <a:rPr lang="en-AU" dirty="0"/>
              <a:t>Buildings</a:t>
            </a:r>
          </a:p>
          <a:p>
            <a:pPr marL="82286" indent="0">
              <a:buNone/>
            </a:pPr>
            <a:r>
              <a:rPr lang="en-AU" dirty="0"/>
              <a:t>Transport</a:t>
            </a:r>
          </a:p>
          <a:p>
            <a:pPr marL="82286" indent="0">
              <a:buNone/>
            </a:pPr>
            <a:r>
              <a:rPr lang="en-AU" dirty="0"/>
              <a:t>Water</a:t>
            </a:r>
          </a:p>
          <a:p>
            <a:pPr marL="82286" indent="0">
              <a:buNone/>
            </a:pPr>
            <a:r>
              <a:rPr lang="en-AU" dirty="0" smtClean="0"/>
              <a:t>Waste &amp; land </a:t>
            </a:r>
            <a:r>
              <a:rPr lang="en-AU" dirty="0"/>
              <a:t>use</a:t>
            </a:r>
          </a:p>
          <a:p>
            <a:pPr marL="82286" indent="0">
              <a:buNone/>
            </a:pPr>
            <a:r>
              <a:rPr lang="en-AU" dirty="0" smtClean="0"/>
              <a:t>Air quality</a:t>
            </a:r>
            <a:endParaRPr lang="en-AU" dirty="0"/>
          </a:p>
          <a:p>
            <a:pPr marL="82286" indent="0">
              <a:buNone/>
            </a:pPr>
            <a:r>
              <a:rPr lang="en-AU" dirty="0" smtClean="0"/>
              <a:t>Environmental governance</a:t>
            </a:r>
            <a:endParaRPr lang="en-AU" dirty="0"/>
          </a:p>
          <a:p>
            <a:pPr marL="82286" indent="0">
              <a:buNone/>
            </a:pP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410" y="692696"/>
            <a:ext cx="2791197" cy="3004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273" y="3971118"/>
            <a:ext cx="2677336" cy="2886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1417" y="69099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Amsterdam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028805" y="397111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Sofia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14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4" y="2276872"/>
            <a:ext cx="8136904" cy="6192688"/>
          </a:xfrm>
        </p:spPr>
        <p:txBody>
          <a:bodyPr>
            <a:normAutofit/>
          </a:bodyPr>
          <a:lstStyle/>
          <a:p>
            <a:r>
              <a:rPr lang="en-AU" sz="2800" dirty="0" smtClean="0"/>
              <a:t>GCI Indicators - &gt;146 indicators</a:t>
            </a:r>
          </a:p>
          <a:p>
            <a:r>
              <a:rPr lang="en-AU" sz="2800" dirty="0" smtClean="0"/>
              <a:t>Circles of Sustainability Indicators</a:t>
            </a:r>
          </a:p>
          <a:p>
            <a:r>
              <a:rPr lang="en-AU" sz="2800" dirty="0" smtClean="0"/>
              <a:t>UN Habitat Global </a:t>
            </a:r>
            <a:r>
              <a:rPr lang="en-AU" sz="2800" dirty="0"/>
              <a:t>Urban </a:t>
            </a:r>
            <a:r>
              <a:rPr lang="en-AU" sz="2800" dirty="0" smtClean="0"/>
              <a:t>Indicators</a:t>
            </a:r>
          </a:p>
          <a:p>
            <a:r>
              <a:rPr lang="en-AU" sz="2800" dirty="0" err="1" smtClean="0"/>
              <a:t>EuroStat</a:t>
            </a:r>
            <a:r>
              <a:rPr lang="en-AU" sz="2800" dirty="0" smtClean="0"/>
              <a:t> Urban Audit &gt;250 indicators</a:t>
            </a:r>
          </a:p>
          <a:p>
            <a:r>
              <a:rPr lang="en-AU" sz="2800" dirty="0" smtClean="0"/>
              <a:t>Green City Index – weighted combination of 30 indicators</a:t>
            </a:r>
            <a:endParaRPr lang="en-AU" dirty="0">
              <a:solidFill>
                <a:srgbClr val="4F271C">
                  <a:satMod val="130000"/>
                </a:srgb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AU" sz="36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31640" y="620688"/>
            <a:ext cx="7498080" cy="1143000"/>
          </a:xfrm>
        </p:spPr>
        <p:txBody>
          <a:bodyPr>
            <a:noAutofit/>
          </a:bodyPr>
          <a:lstStyle/>
          <a:p>
            <a:r>
              <a:rPr lang="en-AU" sz="3200" dirty="0" smtClean="0"/>
              <a:t>How to compare, re-use, map between Indicators?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7890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>
        <a:solidFill>
          <a:schemeClr val="accent1">
            <a:alpha val="0"/>
          </a:schemeClr>
        </a:solidFill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1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12.xml><?xml version="1.0" encoding="utf-8"?>
<a:theme xmlns:a="http://schemas.openxmlformats.org/drawingml/2006/main" name="1_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>
        <a:solidFill>
          <a:schemeClr val="accent1">
            <a:alpha val="0"/>
          </a:schemeClr>
        </a:solidFill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arrow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>
        <a:solidFill>
          <a:schemeClr val="accent1">
            <a:alpha val="0"/>
          </a:schemeClr>
        </a:solidFill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_Purple">
  <a:themeElements>
    <a:clrScheme name="Content_Purpl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82F92"/>
      </a:accent1>
      <a:accent2>
        <a:srgbClr val="BDA04F"/>
      </a:accent2>
      <a:accent3>
        <a:srgbClr val="FFFFFF"/>
      </a:accent3>
      <a:accent4>
        <a:srgbClr val="000000"/>
      </a:accent4>
      <a:accent5>
        <a:srgbClr val="B1ADC7"/>
      </a:accent5>
      <a:accent6>
        <a:srgbClr val="AB9147"/>
      </a:accent6>
      <a:hlink>
        <a:srgbClr val="00529F"/>
      </a:hlink>
      <a:folHlink>
        <a:srgbClr val="8CC63F"/>
      </a:folHlink>
    </a:clrScheme>
    <a:fontScheme name="Content_Pur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tent_Purp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2F92"/>
        </a:accent1>
        <a:accent2>
          <a:srgbClr val="BDA04F"/>
        </a:accent2>
        <a:accent3>
          <a:srgbClr val="FFFFFF"/>
        </a:accent3>
        <a:accent4>
          <a:srgbClr val="000000"/>
        </a:accent4>
        <a:accent5>
          <a:srgbClr val="B1ADC7"/>
        </a:accent5>
        <a:accent6>
          <a:srgbClr val="AB9147"/>
        </a:accent6>
        <a:hlink>
          <a:srgbClr val="00529F"/>
        </a:hlink>
        <a:folHlink>
          <a:srgbClr val="8CC63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Content_Purple">
  <a:themeElements>
    <a:clrScheme name="Content_Purpl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82F92"/>
      </a:accent1>
      <a:accent2>
        <a:srgbClr val="BDA04F"/>
      </a:accent2>
      <a:accent3>
        <a:srgbClr val="FFFFFF"/>
      </a:accent3>
      <a:accent4>
        <a:srgbClr val="000000"/>
      </a:accent4>
      <a:accent5>
        <a:srgbClr val="B1ADC7"/>
      </a:accent5>
      <a:accent6>
        <a:srgbClr val="AB9147"/>
      </a:accent6>
      <a:hlink>
        <a:srgbClr val="00529F"/>
      </a:hlink>
      <a:folHlink>
        <a:srgbClr val="8CC63F"/>
      </a:folHlink>
    </a:clrScheme>
    <a:fontScheme name="Content_Pur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tent_Purp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nt_Purp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nt_Purpl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2F92"/>
        </a:accent1>
        <a:accent2>
          <a:srgbClr val="BDA04F"/>
        </a:accent2>
        <a:accent3>
          <a:srgbClr val="FFFFFF"/>
        </a:accent3>
        <a:accent4>
          <a:srgbClr val="000000"/>
        </a:accent4>
        <a:accent5>
          <a:srgbClr val="B1ADC7"/>
        </a:accent5>
        <a:accent6>
          <a:srgbClr val="AB9147"/>
        </a:accent6>
        <a:hlink>
          <a:srgbClr val="00529F"/>
        </a:hlink>
        <a:folHlink>
          <a:srgbClr val="8CC63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>
          <a:innerShdw blurRad="63500" dist="50800">
            <a:prstClr val="black">
              <a:alpha val="50000"/>
            </a:prstClr>
          </a:innerShdw>
        </a:effectLst>
      </a:spPr>
      <a:bodyPr rtlCol="0" anchor="ctr"/>
      <a:lstStyle>
        <a:defPPr>
          <a:defRPr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3863</TotalTime>
  <Words>2303</Words>
  <Application>Microsoft Office PowerPoint</Application>
  <PresentationFormat>On-screen Show (4:3)</PresentationFormat>
  <Paragraphs>576</Paragraphs>
  <Slides>55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Solstice</vt:lpstr>
      <vt:lpstr>2_Solstice</vt:lpstr>
      <vt:lpstr>Content_Purple</vt:lpstr>
      <vt:lpstr>1_Content_Purple</vt:lpstr>
      <vt:lpstr>Flow</vt:lpstr>
      <vt:lpstr>1_Flow</vt:lpstr>
      <vt:lpstr>Office Theme</vt:lpstr>
      <vt:lpstr>1_Office Theme</vt:lpstr>
      <vt:lpstr>Retrospect</vt:lpstr>
      <vt:lpstr>1_Retrospect</vt:lpstr>
      <vt:lpstr>2_Retrospect</vt:lpstr>
      <vt:lpstr>1_Solstice</vt:lpstr>
      <vt:lpstr>2_Office Theme</vt:lpstr>
      <vt:lpstr>3_Office Theme</vt:lpstr>
      <vt:lpstr>Enabling Dynamic Interoperability between Indicators - the key to Evidence-based Policy Making </vt:lpstr>
      <vt:lpstr>Overview</vt:lpstr>
      <vt:lpstr>Indicators</vt:lpstr>
      <vt:lpstr>Indicators - measure, monitor, manage Urban Development</vt:lpstr>
      <vt:lpstr>Sustainable City Indicators</vt:lpstr>
      <vt:lpstr>PowerPoint Presentation</vt:lpstr>
      <vt:lpstr>World Bank Indicators</vt:lpstr>
      <vt:lpstr>Green City Index</vt:lpstr>
      <vt:lpstr>How to compare, re-use, map between Indicators?</vt:lpstr>
      <vt:lpstr>Interoperability Issues</vt:lpstr>
      <vt:lpstr>Ontological Representation?</vt:lpstr>
      <vt:lpstr>Related Ontologies/Projects</vt:lpstr>
      <vt:lpstr>PowerPoint Presentation</vt:lpstr>
      <vt:lpstr>Urban Analytics Data Infrastructure (UADI)</vt:lpstr>
      <vt:lpstr>PowerPoint Presentation</vt:lpstr>
      <vt:lpstr>PowerPoint Presentation</vt:lpstr>
      <vt:lpstr>Problems</vt:lpstr>
      <vt:lpstr>UADI Challenges – Shelter Indicators</vt:lpstr>
      <vt:lpstr>Transport Indicators</vt:lpstr>
      <vt:lpstr>PowerPoint Presentation</vt:lpstr>
      <vt:lpstr>PowerPoint Presentation</vt:lpstr>
      <vt:lpstr>PowerPoint Presentation</vt:lpstr>
      <vt:lpstr>PowerPoint Presentation</vt:lpstr>
      <vt:lpstr>Proposed Approach – Dynamic Interoperability between Indicators</vt:lpstr>
      <vt:lpstr>PowerPoint Presentation</vt:lpstr>
      <vt:lpstr>PowerPoint Presentation</vt:lpstr>
      <vt:lpstr>Example 1 – Journey to Work Data</vt:lpstr>
      <vt:lpstr>Journey to Work Visualization</vt:lpstr>
      <vt:lpstr>Identify where PT Investments needed</vt:lpstr>
      <vt:lpstr>Example 2: Aboriginal Housing</vt:lpstr>
      <vt:lpstr>Researcher-defined Hypotheses</vt:lpstr>
      <vt:lpstr>Midja Web Portal System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Indigenous Business Australia</vt:lpstr>
      <vt:lpstr>Calculate Potential Indigenous Home Ownership</vt:lpstr>
      <vt:lpstr>Overlay IBA data and PIHO Data Spatially</vt:lpstr>
      <vt:lpstr>PowerPoint Presentation</vt:lpstr>
      <vt:lpstr>Scatter Plots</vt:lpstr>
      <vt:lpstr>Significance to IBA? </vt:lpstr>
      <vt:lpstr>Example 3 – EBPM &amp; Adaptive Management Cycle</vt:lpstr>
      <vt:lpstr>Evidence-Based Policy Making Ontology</vt:lpstr>
      <vt:lpstr>Online Ecosystem Health Report Cards</vt:lpstr>
      <vt:lpstr>PowerPoint Presentation</vt:lpstr>
      <vt:lpstr>Management Actions Linked to Environmental Outcomes/Targets</vt:lpstr>
      <vt:lpstr>PowerPoint Presentation</vt:lpstr>
      <vt:lpstr>Research Areas with Significant Need/Potential</vt:lpstr>
      <vt:lpstr>Research Areas with Significant Potential</vt:lpstr>
      <vt:lpstr>Acknowledgments</vt:lpstr>
      <vt:lpstr>Contact</vt:lpstr>
      <vt:lpstr>CfP Special Issue of JWS  Semantic Statistics</vt:lpstr>
    </vt:vector>
  </TitlesOfParts>
  <Company>The University of Queensland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Big Data – from Dingoes to Drysdale</dc:title>
  <dc:creator>Administrator</dc:creator>
  <cp:lastModifiedBy>Jane Hunter</cp:lastModifiedBy>
  <cp:revision>198</cp:revision>
  <dcterms:created xsi:type="dcterms:W3CDTF">2013-08-09T02:24:03Z</dcterms:created>
  <dcterms:modified xsi:type="dcterms:W3CDTF">2016-10-18T03:27:52Z</dcterms:modified>
</cp:coreProperties>
</file>